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781" r:id="rId3"/>
    <p:sldId id="2778" r:id="rId4"/>
    <p:sldId id="2787" r:id="rId5"/>
    <p:sldId id="2786" r:id="rId6"/>
    <p:sldId id="2783" r:id="rId7"/>
    <p:sldId id="2788" r:id="rId8"/>
    <p:sldId id="2784" r:id="rId9"/>
    <p:sldId id="2785" r:id="rId10"/>
    <p:sldId id="2789" r:id="rId11"/>
    <p:sldId id="2790" r:id="rId12"/>
    <p:sldId id="2791"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000D24"/>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97" autoAdjust="0"/>
    <p:restoredTop sz="79182" autoAdjust="0"/>
  </p:normalViewPr>
  <p:slideViewPr>
    <p:cSldViewPr snapToGrid="0">
      <p:cViewPr varScale="1">
        <p:scale>
          <a:sx n="76" d="100"/>
          <a:sy n="76" d="100"/>
        </p:scale>
        <p:origin x="1076" y="48"/>
      </p:cViewPr>
      <p:guideLst/>
    </p:cSldViewPr>
  </p:slideViewPr>
  <p:notesTextViewPr>
    <p:cViewPr>
      <p:scale>
        <a:sx n="1" d="1"/>
        <a:sy n="1" d="1"/>
      </p:scale>
      <p:origin x="0" y="0"/>
    </p:cViewPr>
  </p:notesTextViewPr>
  <p:sorterViewPr>
    <p:cViewPr>
      <p:scale>
        <a:sx n="100" d="100"/>
        <a:sy n="100" d="100"/>
      </p:scale>
      <p:origin x="0" y="-832"/>
    </p:cViewPr>
  </p:sorterViewPr>
  <p:notesViewPr>
    <p:cSldViewPr snapToGrid="0">
      <p:cViewPr varScale="1">
        <p:scale>
          <a:sx n="52" d="100"/>
          <a:sy n="52" d="100"/>
        </p:scale>
        <p:origin x="1760"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779BF3F-1B78-4DB8-B534-BBDF99CB6A7A}" type="datetimeFigureOut">
              <a:rPr kumimoji="1" lang="ja-JP" altLang="en-US" smtClean="0"/>
              <a:t>2025/1/19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0B589A9-D6CF-4AF9-8731-8A4F6D45F23D}" type="slidenum">
              <a:rPr kumimoji="1" lang="ja-JP" altLang="en-US" smtClean="0"/>
              <a:t>‹#›</a:t>
            </a:fld>
            <a:endParaRPr kumimoji="1" lang="ja-JP" altLang="en-US"/>
          </a:p>
        </p:txBody>
      </p:sp>
    </p:spTree>
    <p:extLst>
      <p:ext uri="{BB962C8B-B14F-4D97-AF65-F5344CB8AC3E}">
        <p14:creationId xmlns:p14="http://schemas.microsoft.com/office/powerpoint/2010/main" val="3599299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E0B589A9-D6CF-4AF9-8731-8A4F6D45F23D}" type="slidenum">
              <a:rPr kumimoji="1" lang="ja-JP" altLang="en-US" smtClean="0"/>
              <a:t>3</a:t>
            </a:fld>
            <a:endParaRPr kumimoji="1" lang="ja-JP" altLang="en-US"/>
          </a:p>
        </p:txBody>
      </p:sp>
    </p:spTree>
    <p:extLst>
      <p:ext uri="{BB962C8B-B14F-4D97-AF65-F5344CB8AC3E}">
        <p14:creationId xmlns:p14="http://schemas.microsoft.com/office/powerpoint/2010/main" val="19669325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A">
    <p:bg>
      <p:bgPr>
        <a:solidFill>
          <a:srgbClr val="00205B"/>
        </a:solidFill>
        <a:effectLst/>
      </p:bgPr>
    </p:bg>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2F31B2BF-F204-41F1-B2B0-DD73499DA8CA}"/>
              </a:ext>
            </a:extLst>
          </p:cNvPr>
          <p:cNvSpPr/>
          <p:nvPr userDrawn="1"/>
        </p:nvSpPr>
        <p:spPr>
          <a:xfrm>
            <a:off x="59266" y="6254044"/>
            <a:ext cx="2566800" cy="603956"/>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 name="Title 1"/>
          <p:cNvSpPr>
            <a:spLocks noGrp="1"/>
          </p:cNvSpPr>
          <p:nvPr>
            <p:ph type="ctrTitle"/>
          </p:nvPr>
        </p:nvSpPr>
        <p:spPr>
          <a:xfrm>
            <a:off x="685800" y="720000"/>
            <a:ext cx="7772400" cy="2387600"/>
          </a:xfrm>
        </p:spPr>
        <p:txBody>
          <a:bodyPr anchor="b"/>
          <a:lstStyle>
            <a:lvl1pPr algn="l">
              <a:defRPr sz="6000">
                <a:solidFill>
                  <a:schemeClr val="bg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602038"/>
            <a:ext cx="6660000" cy="1296814"/>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a:t>2019/4/1</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pic>
        <p:nvPicPr>
          <p:cNvPr id="8" name="グラフィックス 7">
            <a:extLst>
              <a:ext uri="{FF2B5EF4-FFF2-40B4-BE49-F238E27FC236}">
                <a16:creationId xmlns:a16="http://schemas.microsoft.com/office/drawing/2014/main" id="{A3258E56-2605-4FC7-A226-C588CAACD6C9}"/>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51199" y="3720662"/>
            <a:ext cx="764150" cy="2210575"/>
          </a:xfrm>
          <a:prstGeom prst="rect">
            <a:avLst/>
          </a:prstGeom>
        </p:spPr>
      </p:pic>
      <p:pic>
        <p:nvPicPr>
          <p:cNvPr id="13" name="グラフィックス 12">
            <a:extLst>
              <a:ext uri="{FF2B5EF4-FFF2-40B4-BE49-F238E27FC236}">
                <a16:creationId xmlns:a16="http://schemas.microsoft.com/office/drawing/2014/main" id="{74966C99-1079-4F53-AB99-FCFB7DB82CD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42017" y="5474546"/>
            <a:ext cx="2571750" cy="190500"/>
          </a:xfrm>
          <a:prstGeom prst="rect">
            <a:avLst/>
          </a:prstGeom>
        </p:spPr>
      </p:pic>
      <p:sp>
        <p:nvSpPr>
          <p:cNvPr id="19" name="正方形/長方形 18">
            <a:extLst>
              <a:ext uri="{FF2B5EF4-FFF2-40B4-BE49-F238E27FC236}">
                <a16:creationId xmlns:a16="http://schemas.microsoft.com/office/drawing/2014/main" id="{9A98211A-4718-473E-8259-113FE11223F8}"/>
              </a:ext>
            </a:extLst>
          </p:cNvPr>
          <p:cNvSpPr/>
          <p:nvPr userDrawn="1"/>
        </p:nvSpPr>
        <p:spPr>
          <a:xfrm>
            <a:off x="8856134" y="5189808"/>
            <a:ext cx="228600" cy="1064236"/>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160384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2019/4/1</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2734547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kumimoji="1" lang="en-US" altLang="ja-JP"/>
              <a:t>2019/4/1</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3914990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kumimoji="1" lang="en-US" altLang="ja-JP"/>
              <a:t>2019/4/1</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2378775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B">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20000"/>
            <a:ext cx="7772400" cy="2387600"/>
          </a:xfrm>
        </p:spPr>
        <p:txBody>
          <a:bodyPr anchor="b"/>
          <a:lstStyle>
            <a:lvl1pPr algn="l">
              <a:defRPr sz="6000">
                <a:solidFill>
                  <a:srgbClr val="00205B"/>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602038"/>
            <a:ext cx="6660000" cy="1296814"/>
          </a:xfrm>
        </p:spPr>
        <p:txBody>
          <a:bodyPr>
            <a:noAutofit/>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a:t>2019/4/1</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pic>
        <p:nvPicPr>
          <p:cNvPr id="8" name="グラフィックス 7">
            <a:extLst>
              <a:ext uri="{FF2B5EF4-FFF2-40B4-BE49-F238E27FC236}">
                <a16:creationId xmlns:a16="http://schemas.microsoft.com/office/drawing/2014/main" id="{8E7173A8-CB2E-4661-8DD4-03A85AC02E5F}"/>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77230" y="3722400"/>
            <a:ext cx="764088" cy="2210400"/>
          </a:xfrm>
          <a:prstGeom prst="rect">
            <a:avLst/>
          </a:prstGeom>
        </p:spPr>
      </p:pic>
      <p:pic>
        <p:nvPicPr>
          <p:cNvPr id="11" name="グラフィックス 10">
            <a:extLst>
              <a:ext uri="{FF2B5EF4-FFF2-40B4-BE49-F238E27FC236}">
                <a16:creationId xmlns:a16="http://schemas.microsoft.com/office/drawing/2014/main" id="{4D8B7FDB-7F43-4A3A-A494-845EB43AAF4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2017" y="5474546"/>
            <a:ext cx="2571750" cy="190500"/>
          </a:xfrm>
          <a:prstGeom prst="rect">
            <a:avLst/>
          </a:prstGeom>
        </p:spPr>
      </p:pic>
      <p:sp>
        <p:nvSpPr>
          <p:cNvPr id="12" name="正方形/長方形 11">
            <a:extLst>
              <a:ext uri="{FF2B5EF4-FFF2-40B4-BE49-F238E27FC236}">
                <a16:creationId xmlns:a16="http://schemas.microsoft.com/office/drawing/2014/main" id="{FFA90E0A-0280-4EC6-B118-B54CE99B0C1B}"/>
              </a:ext>
            </a:extLst>
          </p:cNvPr>
          <p:cNvSpPr/>
          <p:nvPr userDrawn="1"/>
        </p:nvSpPr>
        <p:spPr>
          <a:xfrm>
            <a:off x="0" y="6254044"/>
            <a:ext cx="2566800" cy="6039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3" name="正方形/長方形 12">
            <a:extLst>
              <a:ext uri="{FF2B5EF4-FFF2-40B4-BE49-F238E27FC236}">
                <a16:creationId xmlns:a16="http://schemas.microsoft.com/office/drawing/2014/main" id="{39050841-7CD9-47EE-A311-98942E1A4E7F}"/>
              </a:ext>
            </a:extLst>
          </p:cNvPr>
          <p:cNvSpPr/>
          <p:nvPr userDrawn="1"/>
        </p:nvSpPr>
        <p:spPr>
          <a:xfrm>
            <a:off x="8856134" y="5189808"/>
            <a:ext cx="228600" cy="1064236"/>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151922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lang="en-US" altLang="ja-JP"/>
              <a:t>2019/4/1</a:t>
            </a:r>
            <a:endParaRPr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432379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kumimoji="1" lang="en-US" altLang="ja-JP"/>
              <a:t>2019/4/1</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2854814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2019/4/1</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3493533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hasCustomPrompt="1"/>
          </p:nvPr>
        </p:nvSpPr>
        <p:spPr>
          <a:xfrm>
            <a:off x="629842" y="1681163"/>
            <a:ext cx="3868340" cy="823912"/>
          </a:xfrm>
        </p:spPr>
        <p:txBody>
          <a:bodyPr anchor="ctr"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
第 </a:t>
            </a:r>
            <a:r>
              <a:rPr lang="en-US" altLang="ja-JP" dirty="0"/>
              <a:t>2 </a:t>
            </a:r>
            <a:r>
              <a:rPr lang="ja-JP" altLang="en-US" dirty="0"/>
              <a:t>レベル
第 </a:t>
            </a:r>
            <a:r>
              <a:rPr lang="en-US" altLang="ja-JP" dirty="0"/>
              <a:t>3 </a:t>
            </a:r>
            <a:r>
              <a:rPr lang="ja-JP" altLang="en-US" dirty="0"/>
              <a:t>レベル
第 </a:t>
            </a:r>
            <a:r>
              <a:rPr lang="en-US" altLang="ja-JP" dirty="0"/>
              <a:t>4 </a:t>
            </a:r>
            <a:r>
              <a:rPr lang="ja-JP" altLang="en-US" dirty="0"/>
              <a:t>レベル
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p:txBody>
      </p:sp>
      <p:sp>
        <p:nvSpPr>
          <p:cNvPr id="5" name="Text Placeholder 4"/>
          <p:cNvSpPr>
            <a:spLocks noGrp="1"/>
          </p:cNvSpPr>
          <p:nvPr>
            <p:ph type="body" sz="quarter" idx="3" hasCustomPrompt="1"/>
          </p:nvPr>
        </p:nvSpPr>
        <p:spPr>
          <a:xfrm>
            <a:off x="4629150" y="1681163"/>
            <a:ext cx="3887391" cy="823912"/>
          </a:xfrm>
        </p:spPr>
        <p:txBody>
          <a:bodyPr anchor="ctr"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p:txBody>
      </p:sp>
      <p:sp>
        <p:nvSpPr>
          <p:cNvPr id="7" name="Date Placeholder 6"/>
          <p:cNvSpPr>
            <a:spLocks noGrp="1"/>
          </p:cNvSpPr>
          <p:nvPr>
            <p:ph type="dt" sz="half" idx="10"/>
          </p:nvPr>
        </p:nvSpPr>
        <p:spPr/>
        <p:txBody>
          <a:bodyPr/>
          <a:lstStyle/>
          <a:p>
            <a:r>
              <a:rPr kumimoji="1" lang="en-US" altLang="ja-JP"/>
              <a:t>2019/4/1</a:t>
            </a:r>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188723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r>
              <a:rPr kumimoji="1" lang="en-US" altLang="ja-JP"/>
              <a:t>2019/4/1</a:t>
            </a:r>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2371569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kumimoji="1" lang="en-US" altLang="ja-JP"/>
              <a:t>2019/4/1</a:t>
            </a:r>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217663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2019/4/1</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E44E78-F055-4AE6-876D-7308FDED2F89}" type="slidenum">
              <a:rPr kumimoji="1" lang="ja-JP" altLang="en-US" smtClean="0"/>
              <a:t>‹#›</a:t>
            </a:fld>
            <a:endParaRPr kumimoji="1" lang="ja-JP" altLang="en-US"/>
          </a:p>
        </p:txBody>
      </p:sp>
    </p:spTree>
    <p:extLst>
      <p:ext uri="{BB962C8B-B14F-4D97-AF65-F5344CB8AC3E}">
        <p14:creationId xmlns:p14="http://schemas.microsoft.com/office/powerpoint/2010/main" val="192114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78858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788588" cy="4351338"/>
          </a:xfrm>
          <a:prstGeom prst="rect">
            <a:avLst/>
          </a:prstGeom>
        </p:spPr>
        <p:txBody>
          <a:bodyPr vert="horz" lIns="91440" tIns="45720" rIns="91440" bIns="45720" rtlCol="0">
            <a:normAutofit/>
          </a:bodyPr>
          <a:lstStyle/>
          <a:p>
            <a:pPr lvl="0"/>
            <a:r>
              <a:rPr lang="ja-JP" altLang="en-US" dirty="0"/>
              <a:t>マスター テキストの書式設定</a:t>
            </a:r>
            <a:endParaRPr lang="en-US" altLang="ja-JP" dirty="0"/>
          </a:p>
          <a:p>
            <a:pPr lvl="1"/>
            <a:r>
              <a:rPr lang="ja-JP" altLang="en-US" dirty="0"/>
              <a:t>第 </a:t>
            </a:r>
            <a:r>
              <a:rPr lang="en-US" altLang="ja-JP" dirty="0"/>
              <a:t>2 </a:t>
            </a:r>
            <a:r>
              <a:rPr lang="ja-JP" altLang="en-US" dirty="0"/>
              <a:t>レベル</a:t>
            </a:r>
            <a:endParaRPr lang="en-US" altLang="ja-JP" dirty="0"/>
          </a:p>
          <a:p>
            <a:pPr lvl="2"/>
            <a:r>
              <a:rPr lang="ja-JP" altLang="en-US" dirty="0"/>
              <a:t>第 </a:t>
            </a:r>
            <a:r>
              <a:rPr lang="en-US" altLang="ja-JP" dirty="0"/>
              <a:t>3 </a:t>
            </a:r>
            <a:r>
              <a:rPr lang="ja-JP" altLang="en-US" dirty="0"/>
              <a:t>レベル</a:t>
            </a:r>
            <a:endParaRPr lang="en-US" altLang="ja-JP" dirty="0"/>
          </a:p>
          <a:p>
            <a:pPr lvl="3"/>
            <a:r>
              <a:rPr lang="ja-JP" altLang="en-US" dirty="0"/>
              <a:t>第 </a:t>
            </a:r>
            <a:r>
              <a:rPr lang="en-US" altLang="ja-JP" dirty="0"/>
              <a:t>4 </a:t>
            </a:r>
            <a:r>
              <a:rPr lang="ja-JP" altLang="en-US" dirty="0"/>
              <a:t>レベル</a:t>
            </a:r>
            <a:endParaRPr lang="en-US" altLang="ja-JP" dirty="0"/>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577200" y="6356351"/>
            <a:ext cx="1137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a:t>2019/4/1</a:t>
            </a:r>
            <a:endParaRPr lang="ja-JP" altLang="en-US"/>
          </a:p>
        </p:txBody>
      </p:sp>
      <p:sp>
        <p:nvSpPr>
          <p:cNvPr id="5" name="Footer Placeholder 4"/>
          <p:cNvSpPr>
            <a:spLocks noGrp="1"/>
          </p:cNvSpPr>
          <p:nvPr>
            <p:ph type="ftr" sz="quarter" idx="3"/>
          </p:nvPr>
        </p:nvSpPr>
        <p:spPr>
          <a:xfrm>
            <a:off x="2566800" y="6356351"/>
            <a:ext cx="4010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p>
        </p:txBody>
      </p:sp>
      <p:sp>
        <p:nvSpPr>
          <p:cNvPr id="6" name="Slide Number Placeholder 5"/>
          <p:cNvSpPr>
            <a:spLocks noGrp="1"/>
          </p:cNvSpPr>
          <p:nvPr>
            <p:ph type="sldNum" sz="quarter" idx="4"/>
          </p:nvPr>
        </p:nvSpPr>
        <p:spPr>
          <a:xfrm>
            <a:off x="7714800" y="6356351"/>
            <a:ext cx="70243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44E78-F055-4AE6-876D-7308FDED2F89}" type="slidenum">
              <a:rPr kumimoji="1" lang="ja-JP" altLang="en-US" smtClean="0"/>
              <a:t>‹#›</a:t>
            </a:fld>
            <a:endParaRPr kumimoji="1" lang="ja-JP" altLang="en-US" dirty="0"/>
          </a:p>
        </p:txBody>
      </p:sp>
      <p:pic>
        <p:nvPicPr>
          <p:cNvPr id="8" name="グラフィックス 7">
            <a:extLst>
              <a:ext uri="{FF2B5EF4-FFF2-40B4-BE49-F238E27FC236}">
                <a16:creationId xmlns:a16="http://schemas.microsoft.com/office/drawing/2014/main" id="{53DA97E3-707A-9244-A3AA-9940858D3F7C}"/>
              </a:ext>
            </a:extLst>
          </p:cNvPr>
          <p:cNvPicPr>
            <a:picLocks noChangeAspect="1"/>
          </p:cNvPicPr>
          <p:nvPr userDrawn="1"/>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28649" y="6463597"/>
            <a:ext cx="1744472" cy="129540"/>
          </a:xfrm>
          <a:prstGeom prst="rect">
            <a:avLst/>
          </a:prstGeom>
        </p:spPr>
      </p:pic>
      <p:sp>
        <p:nvSpPr>
          <p:cNvPr id="9" name="正方形/長方形 8">
            <a:extLst>
              <a:ext uri="{FF2B5EF4-FFF2-40B4-BE49-F238E27FC236}">
                <a16:creationId xmlns:a16="http://schemas.microsoft.com/office/drawing/2014/main" id="{713C4B16-181B-45FF-B216-415EDFA0A36E}"/>
              </a:ext>
            </a:extLst>
          </p:cNvPr>
          <p:cNvSpPr/>
          <p:nvPr userDrawn="1"/>
        </p:nvSpPr>
        <p:spPr>
          <a:xfrm>
            <a:off x="8787384" y="0"/>
            <a:ext cx="356616" cy="6858000"/>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pic>
        <p:nvPicPr>
          <p:cNvPr id="10" name="グラフィックス 9">
            <a:extLst>
              <a:ext uri="{FF2B5EF4-FFF2-40B4-BE49-F238E27FC236}">
                <a16:creationId xmlns:a16="http://schemas.microsoft.com/office/drawing/2014/main" id="{1DF67085-223C-4203-B574-EB42A43293C0}"/>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8852820" y="5327364"/>
            <a:ext cx="225743" cy="850297"/>
          </a:xfrm>
          <a:prstGeom prst="rect">
            <a:avLst/>
          </a:prstGeom>
        </p:spPr>
      </p:pic>
      <p:cxnSp>
        <p:nvCxnSpPr>
          <p:cNvPr id="11" name="直線コネクタ 10">
            <a:extLst>
              <a:ext uri="{FF2B5EF4-FFF2-40B4-BE49-F238E27FC236}">
                <a16:creationId xmlns:a16="http://schemas.microsoft.com/office/drawing/2014/main" id="{F6E4E6D5-AB3A-4D2C-8782-FCD89AABAC35}"/>
              </a:ext>
            </a:extLst>
          </p:cNvPr>
          <p:cNvCxnSpPr>
            <a:cxnSpLocks/>
          </p:cNvCxnSpPr>
          <p:nvPr userDrawn="1"/>
        </p:nvCxnSpPr>
        <p:spPr>
          <a:xfrm>
            <a:off x="9144000" y="0"/>
            <a:ext cx="0" cy="685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E055C4FD-3E32-4916-A48E-B79C38069252}"/>
              </a:ext>
            </a:extLst>
          </p:cNvPr>
          <p:cNvCxnSpPr>
            <a:cxnSpLocks/>
          </p:cNvCxnSpPr>
          <p:nvPr userDrawn="1"/>
        </p:nvCxnSpPr>
        <p:spPr>
          <a:xfrm>
            <a:off x="0" y="0"/>
            <a:ext cx="0" cy="685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8404758"/>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ftr="0" dt="0"/>
  <p:txStyles>
    <p:titleStyle>
      <a:lvl1pPr algn="l" defTabSz="914400" rtl="0" eaLnBrk="1" latinLnBrk="0" hangingPunct="1">
        <a:lnSpc>
          <a:spcPct val="90000"/>
        </a:lnSpc>
        <a:spcBef>
          <a:spcPct val="0"/>
        </a:spcBef>
        <a:buNone/>
        <a:defRPr kumimoji="1" sz="4000" b="1" i="0" kern="1200">
          <a:solidFill>
            <a:srgbClr val="00205B"/>
          </a:solidFill>
          <a:latin typeface="游ゴシック Medium" panose="020B0500000000000000" pitchFamily="50" charset="-128"/>
          <a:ea typeface="游ゴシック Medium" panose="020B0500000000000000" pitchFamily="50" charset="-128"/>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56D7A9-C5DC-4E6A-AFDA-8BDF0616A7AA}"/>
              </a:ext>
            </a:extLst>
          </p:cNvPr>
          <p:cNvSpPr>
            <a:spLocks noGrp="1"/>
          </p:cNvSpPr>
          <p:nvPr>
            <p:ph type="ctrTitle"/>
          </p:nvPr>
        </p:nvSpPr>
        <p:spPr/>
        <p:txBody>
          <a:bodyPr>
            <a:normAutofit/>
          </a:bodyPr>
          <a:lstStyle/>
          <a:p>
            <a:r>
              <a:rPr lang="en-US" altLang="ja-JP" sz="3600" dirty="0">
                <a:latin typeface="UD Digi Kyokasho N-R" panose="02020400000000000000" pitchFamily="17" charset="-128"/>
                <a:ea typeface="UD Digi Kyokasho N-R" panose="02020400000000000000" pitchFamily="17" charset="-128"/>
              </a:rPr>
              <a:t>2025</a:t>
            </a:r>
            <a:r>
              <a:rPr lang="ja-JP" altLang="en-US" sz="3600" dirty="0">
                <a:latin typeface="UD Digi Kyokasho N-R" panose="02020400000000000000" pitchFamily="17" charset="-128"/>
                <a:ea typeface="UD Digi Kyokasho N-R" panose="02020400000000000000" pitchFamily="17" charset="-128"/>
              </a:rPr>
              <a:t>年</a:t>
            </a:r>
            <a:br>
              <a:rPr lang="en-US" altLang="ja-JP" sz="3600" dirty="0">
                <a:latin typeface="UD Digi Kyokasho N-R" panose="02020400000000000000" pitchFamily="17" charset="-128"/>
                <a:ea typeface="UD Digi Kyokasho N-R" panose="02020400000000000000" pitchFamily="17" charset="-128"/>
              </a:rPr>
            </a:br>
            <a:r>
              <a:rPr lang="ja-JP" altLang="en-US" sz="3600" dirty="0">
                <a:latin typeface="UD Digi Kyokasho N-R" panose="02020400000000000000" pitchFamily="17" charset="-128"/>
                <a:ea typeface="UD Digi Kyokasho N-R" panose="02020400000000000000" pitchFamily="17" charset="-128"/>
              </a:rPr>
              <a:t>経営会計の経済的価値調査</a:t>
            </a:r>
            <a:br>
              <a:rPr lang="en-US" altLang="ja-JP" sz="3600" dirty="0">
                <a:latin typeface="UD Digi Kyokasho N-R" panose="02020400000000000000" pitchFamily="17" charset="-128"/>
                <a:ea typeface="UD Digi Kyokasho N-R" panose="02020400000000000000" pitchFamily="17" charset="-128"/>
              </a:rPr>
            </a:br>
            <a:r>
              <a:rPr lang="ja-JP" altLang="en-US" sz="3600" dirty="0">
                <a:latin typeface="UD Digi Kyokasho N-R" panose="02020400000000000000" pitchFamily="17" charset="-128"/>
                <a:ea typeface="UD Digi Kyokasho N-R" panose="02020400000000000000" pitchFamily="17" charset="-128"/>
              </a:rPr>
              <a:t>説明資料</a:t>
            </a:r>
          </a:p>
        </p:txBody>
      </p:sp>
      <p:sp>
        <p:nvSpPr>
          <p:cNvPr id="3" name="字幕 2">
            <a:extLst>
              <a:ext uri="{FF2B5EF4-FFF2-40B4-BE49-F238E27FC236}">
                <a16:creationId xmlns:a16="http://schemas.microsoft.com/office/drawing/2014/main" id="{5EBCF606-15C3-4D1D-B4F5-4983591DEF0B}"/>
              </a:ext>
            </a:extLst>
          </p:cNvPr>
          <p:cNvSpPr>
            <a:spLocks noGrp="1"/>
          </p:cNvSpPr>
          <p:nvPr>
            <p:ph type="subTitle" idx="1"/>
          </p:nvPr>
        </p:nvSpPr>
        <p:spPr/>
        <p:txBody>
          <a:bodyPr/>
          <a:lstStyle/>
          <a:p>
            <a:r>
              <a:rPr lang="en-US" altLang="ja-JP" dirty="0">
                <a:latin typeface="UD Digi Kyokasho N-R" panose="02020400000000000000" pitchFamily="17" charset="-128"/>
                <a:ea typeface="UD Digi Kyokasho N-R" panose="02020400000000000000" pitchFamily="17" charset="-128"/>
              </a:rPr>
              <a:t>2025</a:t>
            </a:r>
            <a:r>
              <a:rPr lang="ja-JP" altLang="en-US" dirty="0">
                <a:latin typeface="UD Digi Kyokasho N-R" panose="02020400000000000000" pitchFamily="17" charset="-128"/>
                <a:ea typeface="UD Digi Kyokasho N-R" panose="02020400000000000000" pitchFamily="17" charset="-128"/>
              </a:rPr>
              <a:t>年</a:t>
            </a:r>
            <a:r>
              <a:rPr lang="en-US" altLang="ja-JP" dirty="0">
                <a:latin typeface="UD Digi Kyokasho N-R" panose="02020400000000000000" pitchFamily="17" charset="-128"/>
                <a:ea typeface="UD Digi Kyokasho N-R" panose="02020400000000000000" pitchFamily="17" charset="-128"/>
              </a:rPr>
              <a:t>1</a:t>
            </a:r>
            <a:r>
              <a:rPr lang="ja-JP" altLang="en-US" dirty="0">
                <a:latin typeface="UD Digi Kyokasho N-R" panose="02020400000000000000" pitchFamily="17" charset="-128"/>
                <a:ea typeface="UD Digi Kyokasho N-R" panose="02020400000000000000" pitchFamily="17" charset="-128"/>
              </a:rPr>
              <a:t>月</a:t>
            </a:r>
            <a:endParaRPr lang="en-US" altLang="ja-JP" dirty="0">
              <a:latin typeface="UD Digi Kyokasho N-R" panose="02020400000000000000" pitchFamily="17" charset="-128"/>
              <a:ea typeface="UD Digi Kyokasho N-R" panose="02020400000000000000" pitchFamily="17" charset="-128"/>
            </a:endParaRPr>
          </a:p>
          <a:p>
            <a:r>
              <a:rPr lang="ja-JP" altLang="en-US" dirty="0">
                <a:latin typeface="UD Digi Kyokasho N-R" panose="02020400000000000000" pitchFamily="17" charset="-128"/>
                <a:ea typeface="UD Digi Kyokasho N-R" panose="02020400000000000000" pitchFamily="17" charset="-128"/>
              </a:rPr>
              <a:t>澤邉紀生　黒木淳　飯塚隼光</a:t>
            </a:r>
            <a:endParaRPr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1580263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76BA1B-835F-E1A1-AF58-3347E0AEE874}"/>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C8F1D796-DAC9-3F1D-786A-D3322A1521E1}"/>
              </a:ext>
            </a:extLst>
          </p:cNvPr>
          <p:cNvSpPr>
            <a:spLocks noGrp="1"/>
          </p:cNvSpPr>
          <p:nvPr>
            <p:ph type="title"/>
          </p:nvPr>
        </p:nvSpPr>
        <p:spPr>
          <a:xfrm>
            <a:off x="577850" y="0"/>
            <a:ext cx="7788585" cy="1325563"/>
          </a:xfrm>
        </p:spPr>
        <p:txBody>
          <a:bodyPr>
            <a:normAutofit/>
          </a:bodyPr>
          <a:lstStyle/>
          <a:p>
            <a:r>
              <a:rPr kumimoji="1" lang="ja-JP" altLang="en-US" sz="3200" dirty="0">
                <a:latin typeface="UD Digi Kyokasho N-R" panose="02020400000000000000" pitchFamily="17" charset="-128"/>
                <a:ea typeface="UD Digi Kyokasho N-R" panose="02020400000000000000" pitchFamily="17" charset="-128"/>
              </a:rPr>
              <a:t>調査票への記入方法５</a:t>
            </a:r>
            <a:br>
              <a:rPr kumimoji="1" lang="en-US" altLang="ja-JP" sz="3200" dirty="0">
                <a:latin typeface="UD Digi Kyokasho N-R" panose="02020400000000000000" pitchFamily="17" charset="-128"/>
                <a:ea typeface="UD Digi Kyokasho N-R" panose="02020400000000000000" pitchFamily="17" charset="-128"/>
              </a:rPr>
            </a:br>
            <a:r>
              <a:rPr kumimoji="1" lang="ja-JP" altLang="en-US" sz="3200" dirty="0">
                <a:latin typeface="UD Digi Kyokasho N-R" panose="02020400000000000000" pitchFamily="17" charset="-128"/>
                <a:ea typeface="UD Digi Kyokasho N-R" panose="02020400000000000000" pitchFamily="17" charset="-128"/>
              </a:rPr>
              <a:t>「当該企業の経営目標」</a:t>
            </a:r>
          </a:p>
        </p:txBody>
      </p:sp>
      <p:sp>
        <p:nvSpPr>
          <p:cNvPr id="8" name="コンテンツ プレースホルダー 7">
            <a:extLst>
              <a:ext uri="{FF2B5EF4-FFF2-40B4-BE49-F238E27FC236}">
                <a16:creationId xmlns:a16="http://schemas.microsoft.com/office/drawing/2014/main" id="{48DED8C9-B5C5-AA8F-9660-3463F061587F}"/>
              </a:ext>
            </a:extLst>
          </p:cNvPr>
          <p:cNvSpPr>
            <a:spLocks noGrp="1"/>
          </p:cNvSpPr>
          <p:nvPr>
            <p:ph idx="1"/>
          </p:nvPr>
        </p:nvSpPr>
        <p:spPr>
          <a:xfrm>
            <a:off x="511185" y="1325563"/>
            <a:ext cx="8239116" cy="4910136"/>
          </a:xfrm>
        </p:spPr>
        <p:txBody>
          <a:bodyPr>
            <a:normAutofit/>
          </a:bodyPr>
          <a:lstStyle/>
          <a:p>
            <a:r>
              <a:rPr lang="ja-JP" altLang="en-US" dirty="0">
                <a:latin typeface="UD Digi Kyokasho N-R" panose="02020400000000000000" pitchFamily="17" charset="-128"/>
                <a:ea typeface="UD Digi Kyokasho N-R" panose="02020400000000000000" pitchFamily="17" charset="-128"/>
              </a:rPr>
              <a:t>当該企業の経営目標についてお答えください。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経営指標の達成は、それぞれの経営指標の達成を意識している程度について回答ください。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節税への意識は、節税を意識している程度について回答ください。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当該企業では経営目標を設定する際にどのような業績を参考にしているのかについてそれぞれ回答ください。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当該企業の昨年度の経営目標は総合的に達成できているかどうかについて回答ください。</a:t>
            </a:r>
            <a:endParaRPr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923038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A82C7-AE26-806C-9EFF-BEEF64705BD1}"/>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D4082875-9916-6E7F-D561-0F3B5B5C4568}"/>
              </a:ext>
            </a:extLst>
          </p:cNvPr>
          <p:cNvSpPr>
            <a:spLocks noGrp="1"/>
          </p:cNvSpPr>
          <p:nvPr>
            <p:ph type="title"/>
          </p:nvPr>
        </p:nvSpPr>
        <p:spPr>
          <a:xfrm>
            <a:off x="577850" y="0"/>
            <a:ext cx="7788585" cy="1325563"/>
          </a:xfrm>
        </p:spPr>
        <p:txBody>
          <a:bodyPr>
            <a:normAutofit/>
          </a:bodyPr>
          <a:lstStyle/>
          <a:p>
            <a:r>
              <a:rPr kumimoji="1" lang="ja-JP" altLang="en-US" sz="3200" dirty="0">
                <a:latin typeface="UD Digi Kyokasho N-R" panose="02020400000000000000" pitchFamily="17" charset="-128"/>
                <a:ea typeface="UD Digi Kyokasho N-R" panose="02020400000000000000" pitchFamily="17" charset="-128"/>
              </a:rPr>
              <a:t>調査票への記入方法</a:t>
            </a:r>
            <a:r>
              <a:rPr lang="ja-JP" altLang="en-US" sz="3200" dirty="0">
                <a:latin typeface="UD Digi Kyokasho N-R" panose="02020400000000000000" pitchFamily="17" charset="-128"/>
                <a:ea typeface="UD Digi Kyokasho N-R" panose="02020400000000000000" pitchFamily="17" charset="-128"/>
              </a:rPr>
              <a:t>６</a:t>
            </a:r>
            <a:br>
              <a:rPr kumimoji="1" lang="en-US" altLang="ja-JP" sz="3200" dirty="0">
                <a:latin typeface="UD Digi Kyokasho N-R" panose="02020400000000000000" pitchFamily="17" charset="-128"/>
                <a:ea typeface="UD Digi Kyokasho N-R" panose="02020400000000000000" pitchFamily="17" charset="-128"/>
              </a:rPr>
            </a:br>
            <a:r>
              <a:rPr kumimoji="1" lang="ja-JP" altLang="en-US" sz="3200" dirty="0">
                <a:latin typeface="UD Digi Kyokasho N-R" panose="02020400000000000000" pitchFamily="17" charset="-128"/>
                <a:ea typeface="UD Digi Kyokasho N-R" panose="02020400000000000000" pitchFamily="17" charset="-128"/>
              </a:rPr>
              <a:t>「ガバナンス・会計</a:t>
            </a:r>
            <a:r>
              <a:rPr kumimoji="1" lang="en-US" altLang="ja-JP" sz="3200" dirty="0">
                <a:latin typeface="UD Digi Kyokasho N-R" panose="02020400000000000000" pitchFamily="17" charset="-128"/>
                <a:ea typeface="UD Digi Kyokasho N-R" panose="02020400000000000000" pitchFamily="17" charset="-128"/>
              </a:rPr>
              <a:t>/</a:t>
            </a:r>
            <a:r>
              <a:rPr kumimoji="1" lang="ja-JP" altLang="en-US" sz="3200" dirty="0">
                <a:latin typeface="UD Digi Kyokasho N-R" panose="02020400000000000000" pitchFamily="17" charset="-128"/>
                <a:ea typeface="UD Digi Kyokasho N-R" panose="02020400000000000000" pitchFamily="17" charset="-128"/>
              </a:rPr>
              <a:t>財務関係の役員」</a:t>
            </a:r>
          </a:p>
        </p:txBody>
      </p:sp>
      <p:sp>
        <p:nvSpPr>
          <p:cNvPr id="8" name="コンテンツ プレースホルダー 7">
            <a:extLst>
              <a:ext uri="{FF2B5EF4-FFF2-40B4-BE49-F238E27FC236}">
                <a16:creationId xmlns:a16="http://schemas.microsoft.com/office/drawing/2014/main" id="{C055B052-0861-A01D-164A-7AD14C5F88DE}"/>
              </a:ext>
            </a:extLst>
          </p:cNvPr>
          <p:cNvSpPr>
            <a:spLocks noGrp="1"/>
          </p:cNvSpPr>
          <p:nvPr>
            <p:ph idx="1"/>
          </p:nvPr>
        </p:nvSpPr>
        <p:spPr>
          <a:xfrm>
            <a:off x="511185" y="1325563"/>
            <a:ext cx="8239116" cy="4910136"/>
          </a:xfrm>
        </p:spPr>
        <p:txBody>
          <a:bodyPr>
            <a:normAutofit/>
          </a:bodyPr>
          <a:lstStyle/>
          <a:p>
            <a:r>
              <a:rPr lang="ja-JP" altLang="en-US" dirty="0">
                <a:latin typeface="UD Digi Kyokasho N-R" panose="02020400000000000000" pitchFamily="17" charset="-128"/>
                <a:ea typeface="UD Digi Kyokasho N-R" panose="02020400000000000000" pitchFamily="17" charset="-128"/>
              </a:rPr>
              <a:t>当該企業のガバナンス及び役員についてお答えください。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当該企業の所有構造および親族有無については、同族経営企業であるかどうかを特定するための設問です。</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事業承継の状況はリストから状況を選択してください。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当該企業に会計</a:t>
            </a:r>
            <a:r>
              <a:rPr lang="en-US" altLang="ja-JP" dirty="0">
                <a:latin typeface="UD Digi Kyokasho N-R" panose="02020400000000000000" pitchFamily="17" charset="-128"/>
                <a:ea typeface="UD Digi Kyokasho N-R" panose="02020400000000000000" pitchFamily="17" charset="-128"/>
              </a:rPr>
              <a:t>/</a:t>
            </a:r>
            <a:r>
              <a:rPr lang="ja-JP" altLang="en-US" dirty="0">
                <a:latin typeface="UD Digi Kyokasho N-R" panose="02020400000000000000" pitchFamily="17" charset="-128"/>
                <a:ea typeface="UD Digi Kyokasho N-R" panose="02020400000000000000" pitchFamily="17" charset="-128"/>
              </a:rPr>
              <a:t>財務専門の役員が存在するかどうか、回答ください。</a:t>
            </a:r>
            <a:endParaRPr lang="en-US" altLang="ja-JP" dirty="0">
              <a:latin typeface="UD Digi Kyokasho N-R" panose="02020400000000000000" pitchFamily="17" charset="-128"/>
              <a:ea typeface="UD Digi Kyokasho N-R" panose="02020400000000000000" pitchFamily="17" charset="-128"/>
            </a:endParaRPr>
          </a:p>
          <a:p>
            <a:pPr marL="457200" lvl="1" indent="0">
              <a:buNone/>
            </a:pPr>
            <a:endParaRPr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2400512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D5206-7B97-1049-36F5-AF18A77A4B2F}"/>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30C415E6-45BA-5829-21BA-6EDCB88B3EB2}"/>
              </a:ext>
            </a:extLst>
          </p:cNvPr>
          <p:cNvSpPr>
            <a:spLocks noGrp="1"/>
          </p:cNvSpPr>
          <p:nvPr>
            <p:ph type="title"/>
          </p:nvPr>
        </p:nvSpPr>
        <p:spPr>
          <a:xfrm>
            <a:off x="577850" y="0"/>
            <a:ext cx="7788585" cy="1325563"/>
          </a:xfrm>
        </p:spPr>
        <p:txBody>
          <a:bodyPr>
            <a:normAutofit/>
          </a:bodyPr>
          <a:lstStyle/>
          <a:p>
            <a:r>
              <a:rPr kumimoji="1" lang="ja-JP" altLang="en-US" sz="3200" dirty="0">
                <a:latin typeface="UD Digi Kyokasho N-R" panose="02020400000000000000" pitchFamily="17" charset="-128"/>
                <a:ea typeface="UD Digi Kyokasho N-R" panose="02020400000000000000" pitchFamily="17" charset="-128"/>
              </a:rPr>
              <a:t>調査票への記入方法</a:t>
            </a:r>
            <a:r>
              <a:rPr lang="ja-JP" altLang="en-US" sz="3200" dirty="0">
                <a:latin typeface="UD Digi Kyokasho N-R" panose="02020400000000000000" pitchFamily="17" charset="-128"/>
                <a:ea typeface="UD Digi Kyokasho N-R" panose="02020400000000000000" pitchFamily="17" charset="-128"/>
              </a:rPr>
              <a:t>６</a:t>
            </a:r>
            <a:br>
              <a:rPr kumimoji="1" lang="en-US" altLang="ja-JP" sz="3200" dirty="0">
                <a:latin typeface="UD Digi Kyokasho N-R" panose="02020400000000000000" pitchFamily="17" charset="-128"/>
                <a:ea typeface="UD Digi Kyokasho N-R" panose="02020400000000000000" pitchFamily="17" charset="-128"/>
              </a:rPr>
            </a:br>
            <a:r>
              <a:rPr kumimoji="1" lang="ja-JP" altLang="en-US" sz="3200" dirty="0">
                <a:latin typeface="UD Digi Kyokasho N-R" panose="02020400000000000000" pitchFamily="17" charset="-128"/>
                <a:ea typeface="UD Digi Kyokasho N-R" panose="02020400000000000000" pitchFamily="17" charset="-128"/>
              </a:rPr>
              <a:t>「</a:t>
            </a:r>
            <a:r>
              <a:rPr lang="ja-JP" altLang="en-US" sz="3200" dirty="0">
                <a:latin typeface="UD Digi Kyokasho N-R" panose="02020400000000000000" pitchFamily="17" charset="-128"/>
                <a:ea typeface="UD Digi Kyokasho N-R" panose="02020400000000000000" pitchFamily="17" charset="-128"/>
              </a:rPr>
              <a:t>財務諸表</a:t>
            </a:r>
            <a:r>
              <a:rPr kumimoji="1" lang="ja-JP" altLang="en-US" sz="3200" dirty="0">
                <a:latin typeface="UD Digi Kyokasho N-R" panose="02020400000000000000" pitchFamily="17" charset="-128"/>
                <a:ea typeface="UD Digi Kyokasho N-R" panose="02020400000000000000" pitchFamily="17" charset="-128"/>
              </a:rPr>
              <a:t>の実績値」</a:t>
            </a:r>
          </a:p>
        </p:txBody>
      </p:sp>
      <p:sp>
        <p:nvSpPr>
          <p:cNvPr id="8" name="コンテンツ プレースホルダー 7">
            <a:extLst>
              <a:ext uri="{FF2B5EF4-FFF2-40B4-BE49-F238E27FC236}">
                <a16:creationId xmlns:a16="http://schemas.microsoft.com/office/drawing/2014/main" id="{5021CF12-D8CC-CC6F-3EFA-E35334E106C7}"/>
              </a:ext>
            </a:extLst>
          </p:cNvPr>
          <p:cNvSpPr>
            <a:spLocks noGrp="1"/>
          </p:cNvSpPr>
          <p:nvPr>
            <p:ph idx="1"/>
          </p:nvPr>
        </p:nvSpPr>
        <p:spPr>
          <a:xfrm>
            <a:off x="511185" y="1325563"/>
            <a:ext cx="8239116" cy="4910136"/>
          </a:xfrm>
        </p:spPr>
        <p:txBody>
          <a:bodyPr>
            <a:normAutofit/>
          </a:bodyPr>
          <a:lstStyle/>
          <a:p>
            <a:r>
              <a:rPr lang="ja-JP" altLang="en-US" dirty="0">
                <a:latin typeface="UD Digi Kyokasho N-R" panose="02020400000000000000" pitchFamily="17" charset="-128"/>
                <a:ea typeface="UD Digi Kyokasho N-R" panose="02020400000000000000" pitchFamily="17" charset="-128"/>
              </a:rPr>
              <a:t>最後に、当該企業の財務諸表の実績値についてお答えください。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直近年度の財務諸表から３カ年分について、</a:t>
            </a:r>
            <a:r>
              <a:rPr lang="ja-JP" altLang="en-US" b="1" u="sng" dirty="0">
                <a:latin typeface="UD Digi Kyokasho N-R" panose="02020400000000000000" pitchFamily="17" charset="-128"/>
                <a:ea typeface="UD Digi Kyokasho N-R" panose="02020400000000000000" pitchFamily="17" charset="-128"/>
              </a:rPr>
              <a:t>単位は千円で</a:t>
            </a:r>
            <a:r>
              <a:rPr lang="ja-JP" altLang="en-US" dirty="0">
                <a:latin typeface="UD Digi Kyokasho N-R" panose="02020400000000000000" pitchFamily="17" charset="-128"/>
                <a:ea typeface="UD Digi Kyokasho N-R" panose="02020400000000000000" pitchFamily="17" charset="-128"/>
              </a:rPr>
              <a:t>お答えください。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お答えいただきたい項目は以下をお願いします。</a:t>
            </a:r>
            <a:endParaRPr lang="en-US" altLang="ja-JP" dirty="0">
              <a:latin typeface="UD Digi Kyokasho N-R" panose="02020400000000000000" pitchFamily="17" charset="-128"/>
              <a:ea typeface="UD Digi Kyokasho N-R" panose="02020400000000000000" pitchFamily="17" charset="-128"/>
            </a:endParaRPr>
          </a:p>
          <a:p>
            <a:pPr lvl="1"/>
            <a:endParaRPr lang="en-US" altLang="ja-JP" dirty="0">
              <a:latin typeface="UD Digi Kyokasho N-R" panose="02020400000000000000" pitchFamily="17" charset="-128"/>
              <a:ea typeface="UD Digi Kyokasho N-R" panose="02020400000000000000" pitchFamily="17" charset="-128"/>
            </a:endParaRPr>
          </a:p>
          <a:p>
            <a:pPr marL="457200" lvl="1" indent="0">
              <a:buNone/>
            </a:pPr>
            <a:r>
              <a:rPr lang="ja-JP" altLang="en-US" dirty="0">
                <a:latin typeface="UD Digi Kyokasho N-R" panose="02020400000000000000" pitchFamily="17" charset="-128"/>
                <a:ea typeface="UD Digi Kyokasho N-R" panose="02020400000000000000" pitchFamily="17" charset="-128"/>
              </a:rPr>
              <a:t>　</a:t>
            </a:r>
            <a:r>
              <a:rPr lang="zh-TW" altLang="en-US" dirty="0">
                <a:latin typeface="UD Digi Kyokasho N-R" panose="02020400000000000000" pitchFamily="17" charset="-128"/>
                <a:ea typeface="UD Digi Kyokasho N-R" panose="02020400000000000000" pitchFamily="17" charset="-128"/>
              </a:rPr>
              <a:t>売上</a:t>
            </a:r>
            <a:r>
              <a:rPr lang="ja-JP" altLang="en-US" dirty="0">
                <a:latin typeface="UD Digi Kyokasho N-R" panose="02020400000000000000" pitchFamily="17" charset="-128"/>
                <a:ea typeface="UD Digi Kyokasho N-R" panose="02020400000000000000" pitchFamily="17" charset="-128"/>
              </a:rPr>
              <a:t>、</a:t>
            </a:r>
            <a:r>
              <a:rPr lang="zh-TW" altLang="en-US" dirty="0">
                <a:latin typeface="UD Digi Kyokasho N-R" panose="02020400000000000000" pitchFamily="17" charset="-128"/>
                <a:ea typeface="UD Digi Kyokasho N-R" panose="02020400000000000000" pitchFamily="17" charset="-128"/>
              </a:rPr>
              <a:t>営業利益</a:t>
            </a:r>
            <a:r>
              <a:rPr lang="ja-JP" altLang="en-US" dirty="0">
                <a:latin typeface="UD Digi Kyokasho N-R" panose="02020400000000000000" pitchFamily="17" charset="-128"/>
                <a:ea typeface="UD Digi Kyokasho N-R" panose="02020400000000000000" pitchFamily="17" charset="-128"/>
              </a:rPr>
              <a:t>、</a:t>
            </a:r>
            <a:r>
              <a:rPr lang="zh-TW" altLang="en-US" dirty="0">
                <a:latin typeface="UD Digi Kyokasho N-R" panose="02020400000000000000" pitchFamily="17" charset="-128"/>
                <a:ea typeface="UD Digi Kyokasho N-R" panose="02020400000000000000" pitchFamily="17" charset="-128"/>
              </a:rPr>
              <a:t>経常利益</a:t>
            </a:r>
            <a:r>
              <a:rPr lang="ja-JP" altLang="en-US" dirty="0">
                <a:latin typeface="UD Digi Kyokasho N-R" panose="02020400000000000000" pitchFamily="17" charset="-128"/>
                <a:ea typeface="UD Digi Kyokasho N-R" panose="02020400000000000000" pitchFamily="17" charset="-128"/>
              </a:rPr>
              <a:t>、</a:t>
            </a:r>
            <a:r>
              <a:rPr lang="zh-TW" altLang="en-US" dirty="0">
                <a:latin typeface="UD Digi Kyokasho N-R" panose="02020400000000000000" pitchFamily="17" charset="-128"/>
                <a:ea typeface="UD Digi Kyokasho N-R" panose="02020400000000000000" pitchFamily="17" charset="-128"/>
              </a:rPr>
              <a:t>役員報酬</a:t>
            </a:r>
            <a:r>
              <a:rPr lang="ja-JP" altLang="en-US" dirty="0">
                <a:latin typeface="UD Digi Kyokasho N-R" panose="02020400000000000000" pitchFamily="17" charset="-128"/>
                <a:ea typeface="UD Digi Kyokasho N-R" panose="02020400000000000000" pitchFamily="17" charset="-128"/>
              </a:rPr>
              <a:t>、</a:t>
            </a:r>
            <a:endParaRPr lang="en-US" altLang="ja-JP" dirty="0">
              <a:latin typeface="UD Digi Kyokasho N-R" panose="02020400000000000000" pitchFamily="17" charset="-128"/>
              <a:ea typeface="UD Digi Kyokasho N-R" panose="02020400000000000000" pitchFamily="17" charset="-128"/>
            </a:endParaRPr>
          </a:p>
          <a:p>
            <a:pPr marL="457200" lvl="1" indent="0">
              <a:buNone/>
            </a:pPr>
            <a:r>
              <a:rPr lang="ja-JP" altLang="en-US" dirty="0">
                <a:latin typeface="UD Digi Kyokasho N-R" panose="02020400000000000000" pitchFamily="17" charset="-128"/>
                <a:ea typeface="UD Digi Kyokasho N-R" panose="02020400000000000000" pitchFamily="17" charset="-128"/>
              </a:rPr>
              <a:t>　</a:t>
            </a:r>
            <a:r>
              <a:rPr lang="zh-TW" altLang="en-US" dirty="0">
                <a:latin typeface="UD Digi Kyokasho N-R" panose="02020400000000000000" pitchFamily="17" charset="-128"/>
                <a:ea typeface="UD Digi Kyokasho N-R" panose="02020400000000000000" pitchFamily="17" charset="-128"/>
              </a:rPr>
              <a:t>受取利息＋受取配当金</a:t>
            </a:r>
            <a:r>
              <a:rPr lang="ja-JP" altLang="en-US" dirty="0">
                <a:latin typeface="UD Digi Kyokasho N-R" panose="02020400000000000000" pitchFamily="17" charset="-128"/>
                <a:ea typeface="UD Digi Kyokasho N-R" panose="02020400000000000000" pitchFamily="17" charset="-128"/>
              </a:rPr>
              <a:t>、</a:t>
            </a:r>
            <a:r>
              <a:rPr lang="zh-TW" altLang="en-US" dirty="0">
                <a:latin typeface="UD Digi Kyokasho N-R" panose="02020400000000000000" pitchFamily="17" charset="-128"/>
                <a:ea typeface="UD Digi Kyokasho N-R" panose="02020400000000000000" pitchFamily="17" charset="-128"/>
              </a:rPr>
              <a:t>支払利息</a:t>
            </a:r>
            <a:r>
              <a:rPr lang="ja-JP" altLang="en-US" dirty="0">
                <a:latin typeface="UD Digi Kyokasho N-R" panose="02020400000000000000" pitchFamily="17" charset="-128"/>
                <a:ea typeface="UD Digi Kyokasho N-R" panose="02020400000000000000" pitchFamily="17" charset="-128"/>
              </a:rPr>
              <a:t>、</a:t>
            </a:r>
            <a:endParaRPr lang="en-US" altLang="ja-JP" dirty="0">
              <a:latin typeface="UD Digi Kyokasho N-R" panose="02020400000000000000" pitchFamily="17" charset="-128"/>
              <a:ea typeface="UD Digi Kyokasho N-R" panose="02020400000000000000" pitchFamily="17" charset="-128"/>
            </a:endParaRPr>
          </a:p>
          <a:p>
            <a:pPr marL="457200" lvl="1" indent="0">
              <a:buNone/>
            </a:pPr>
            <a:r>
              <a:rPr lang="ja-JP" altLang="en-US" dirty="0">
                <a:latin typeface="UD Digi Kyokasho N-R" panose="02020400000000000000" pitchFamily="17" charset="-128"/>
                <a:ea typeface="UD Digi Kyokasho N-R" panose="02020400000000000000" pitchFamily="17" charset="-128"/>
              </a:rPr>
              <a:t>　</a:t>
            </a:r>
            <a:r>
              <a:rPr lang="zh-TW" altLang="en-US" dirty="0">
                <a:latin typeface="UD Digi Kyokasho N-R" panose="02020400000000000000" pitchFamily="17" charset="-128"/>
                <a:ea typeface="UD Digi Kyokasho N-R" panose="02020400000000000000" pitchFamily="17" charset="-128"/>
              </a:rPr>
              <a:t>総資本</a:t>
            </a:r>
            <a:r>
              <a:rPr lang="ja-JP" altLang="en-US" dirty="0">
                <a:latin typeface="UD Digi Kyokasho N-R" panose="02020400000000000000" pitchFamily="17" charset="-128"/>
                <a:ea typeface="UD Digi Kyokasho N-R" panose="02020400000000000000" pitchFamily="17" charset="-128"/>
              </a:rPr>
              <a:t>、</a:t>
            </a:r>
            <a:r>
              <a:rPr lang="zh-TW" altLang="en-US" dirty="0">
                <a:latin typeface="UD Digi Kyokasho N-R" panose="02020400000000000000" pitchFamily="17" charset="-128"/>
                <a:ea typeface="UD Digi Kyokasho N-R" panose="02020400000000000000" pitchFamily="17" charset="-128"/>
              </a:rPr>
              <a:t>有利子負債</a:t>
            </a:r>
            <a:r>
              <a:rPr lang="ja-JP" altLang="en-US" dirty="0">
                <a:latin typeface="UD Digi Kyokasho N-R" panose="02020400000000000000" pitchFamily="17" charset="-128"/>
                <a:ea typeface="UD Digi Kyokasho N-R" panose="02020400000000000000" pitchFamily="17" charset="-128"/>
              </a:rPr>
              <a:t>、</a:t>
            </a:r>
            <a:r>
              <a:rPr lang="zh-TW" altLang="en-US" dirty="0">
                <a:latin typeface="UD Digi Kyokasho N-R" panose="02020400000000000000" pitchFamily="17" charset="-128"/>
                <a:ea typeface="UD Digi Kyokasho N-R" panose="02020400000000000000" pitchFamily="17" charset="-128"/>
              </a:rPr>
              <a:t>純資産		</a:t>
            </a:r>
          </a:p>
          <a:p>
            <a:pPr marL="457200" lvl="1" indent="0">
              <a:buNone/>
            </a:pPr>
            <a:endParaRPr lang="en-US" altLang="ja-JP" dirty="0">
              <a:latin typeface="UD Digi Kyokasho N-R" panose="02020400000000000000" pitchFamily="17" charset="-128"/>
              <a:ea typeface="UD Digi Kyokasho N-R" panose="02020400000000000000" pitchFamily="17" charset="-128"/>
            </a:endParaRPr>
          </a:p>
        </p:txBody>
      </p:sp>
      <p:sp>
        <p:nvSpPr>
          <p:cNvPr id="2" name="正方形/長方形 1">
            <a:extLst>
              <a:ext uri="{FF2B5EF4-FFF2-40B4-BE49-F238E27FC236}">
                <a16:creationId xmlns:a16="http://schemas.microsoft.com/office/drawing/2014/main" id="{E3657F0C-427C-B6AB-12C5-117053BCDEC4}"/>
              </a:ext>
            </a:extLst>
          </p:cNvPr>
          <p:cNvSpPr/>
          <p:nvPr/>
        </p:nvSpPr>
        <p:spPr>
          <a:xfrm>
            <a:off x="1168400" y="4203700"/>
            <a:ext cx="5854700" cy="15621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49783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A5253618-4DB3-41F9-BD16-C3C0E242D101}"/>
              </a:ext>
            </a:extLst>
          </p:cNvPr>
          <p:cNvSpPr>
            <a:spLocks noGrp="1"/>
          </p:cNvSpPr>
          <p:nvPr>
            <p:ph type="title"/>
          </p:nvPr>
        </p:nvSpPr>
        <p:spPr>
          <a:xfrm>
            <a:off x="577850" y="0"/>
            <a:ext cx="7788585" cy="1325563"/>
          </a:xfrm>
        </p:spPr>
        <p:txBody>
          <a:bodyPr/>
          <a:lstStyle/>
          <a:p>
            <a:r>
              <a:rPr kumimoji="1" lang="ja-JP" altLang="en-US" dirty="0">
                <a:latin typeface="UD Digi Kyokasho N-R" panose="02020400000000000000" pitchFamily="17" charset="-128"/>
                <a:ea typeface="UD Digi Kyokasho N-R" panose="02020400000000000000" pitchFamily="17" charset="-128"/>
              </a:rPr>
              <a:t>経営会計の経済的価値調査とは</a:t>
            </a:r>
          </a:p>
        </p:txBody>
      </p:sp>
      <p:sp>
        <p:nvSpPr>
          <p:cNvPr id="8" name="コンテンツ プレースホルダー 7">
            <a:extLst>
              <a:ext uri="{FF2B5EF4-FFF2-40B4-BE49-F238E27FC236}">
                <a16:creationId xmlns:a16="http://schemas.microsoft.com/office/drawing/2014/main" id="{F6428BB3-D741-4AB7-AE55-5A6759371C1A}"/>
              </a:ext>
            </a:extLst>
          </p:cNvPr>
          <p:cNvSpPr>
            <a:spLocks noGrp="1"/>
          </p:cNvSpPr>
          <p:nvPr>
            <p:ph idx="1"/>
          </p:nvPr>
        </p:nvSpPr>
        <p:spPr>
          <a:xfrm>
            <a:off x="511185" y="1092200"/>
            <a:ext cx="8239116" cy="5143499"/>
          </a:xfrm>
        </p:spPr>
        <p:txBody>
          <a:bodyPr>
            <a:normAutofit fontScale="92500"/>
          </a:bodyPr>
          <a:lstStyle/>
          <a:p>
            <a:r>
              <a:rPr kumimoji="1" lang="ja-JP" altLang="en-US" dirty="0">
                <a:latin typeface="UD Digi Kyokasho N-R" panose="02020400000000000000" pitchFamily="17" charset="-128"/>
                <a:ea typeface="UD Digi Kyokasho N-R" panose="02020400000000000000" pitchFamily="17" charset="-128"/>
              </a:rPr>
              <a:t>目的：日本の中小企業の経営会計のレベルについて実態を把握することがこの調査の目的です。</a:t>
            </a:r>
            <a:endParaRPr kumimoji="1" lang="en-US" altLang="ja-JP" dirty="0">
              <a:latin typeface="UD Digi Kyokasho N-R" panose="02020400000000000000" pitchFamily="17" charset="-128"/>
              <a:ea typeface="UD Digi Kyokasho N-R" panose="02020400000000000000" pitchFamily="17" charset="-128"/>
            </a:endParaRPr>
          </a:p>
          <a:p>
            <a:r>
              <a:rPr kumimoji="1" lang="ja-JP" altLang="en-US" dirty="0">
                <a:latin typeface="UD Digi Kyokasho N-R" panose="02020400000000000000" pitchFamily="17" charset="-128"/>
                <a:ea typeface="UD Digi Kyokasho N-R" panose="02020400000000000000" pitchFamily="17" charset="-128"/>
              </a:rPr>
              <a:t>そのために</a:t>
            </a:r>
            <a:endParaRPr kumimoji="1" lang="en-US" altLang="ja-JP" dirty="0">
              <a:latin typeface="UD Digi Kyokasho N-R" panose="02020400000000000000" pitchFamily="17" charset="-128"/>
              <a:ea typeface="UD Digi Kyokasho N-R" panose="02020400000000000000" pitchFamily="17" charset="-128"/>
            </a:endParaRPr>
          </a:p>
          <a:p>
            <a:pPr lvl="1"/>
            <a:r>
              <a:rPr kumimoji="1" lang="ja-JP" altLang="en-US" dirty="0">
                <a:latin typeface="UD Digi Kyokasho N-R" panose="02020400000000000000" pitchFamily="17" charset="-128"/>
                <a:ea typeface="UD Digi Kyokasho N-R" panose="02020400000000000000" pitchFamily="17" charset="-128"/>
              </a:rPr>
              <a:t>経営会計（未来会計・管理会計）のレベルを経営計画の策定・実行・検討・修正（</a:t>
            </a:r>
            <a:r>
              <a:rPr kumimoji="1" lang="en-US" altLang="ja-JP" dirty="0">
                <a:latin typeface="UD Digi Kyokasho N-R" panose="02020400000000000000" pitchFamily="17" charset="-128"/>
                <a:ea typeface="UD Digi Kyokasho N-R" panose="02020400000000000000" pitchFamily="17" charset="-128"/>
              </a:rPr>
              <a:t>PDCA)</a:t>
            </a:r>
            <a:r>
              <a:rPr kumimoji="1" lang="ja-JP" altLang="en-US" dirty="0">
                <a:latin typeface="UD Digi Kyokasho N-R" panose="02020400000000000000" pitchFamily="17" charset="-128"/>
                <a:ea typeface="UD Digi Kyokasho N-R" panose="02020400000000000000" pitchFamily="17" charset="-128"/>
              </a:rPr>
              <a:t>を中心に測定します。</a:t>
            </a:r>
            <a:endParaRPr kumimoji="1" lang="en-US" altLang="ja-JP" dirty="0">
              <a:latin typeface="UD Digi Kyokasho N-R" panose="02020400000000000000" pitchFamily="17" charset="-128"/>
              <a:ea typeface="UD Digi Kyokasho N-R" panose="02020400000000000000" pitchFamily="17" charset="-128"/>
            </a:endParaRPr>
          </a:p>
          <a:p>
            <a:r>
              <a:rPr kumimoji="1" lang="ja-JP" altLang="en-US" dirty="0">
                <a:latin typeface="UD Digi Kyokasho N-R" panose="02020400000000000000" pitchFamily="17" charset="-128"/>
                <a:ea typeface="UD Digi Kyokasho N-R" panose="02020400000000000000" pitchFamily="17" charset="-128"/>
              </a:rPr>
              <a:t>調査方法の特徴：クライアント企業の経営会計のレベルを会計事務所（経営会計専門家）が質問票に基づいて評価し、その評価データを研究者が分析します。</a:t>
            </a:r>
            <a:endParaRPr kumimoji="1" lang="en-US" altLang="ja-JP" dirty="0">
              <a:latin typeface="UD Digi Kyokasho N-R" panose="02020400000000000000" pitchFamily="17" charset="-128"/>
              <a:ea typeface="UD Digi Kyokasho N-R" panose="02020400000000000000" pitchFamily="17" charset="-128"/>
            </a:endParaRPr>
          </a:p>
          <a:p>
            <a:pPr lvl="1"/>
            <a:r>
              <a:rPr kumimoji="1" lang="ja-JP" altLang="en-US" dirty="0">
                <a:latin typeface="UD Digi Kyokasho N-R" panose="02020400000000000000" pitchFamily="17" charset="-128"/>
                <a:ea typeface="UD Digi Kyokasho N-R" panose="02020400000000000000" pitchFamily="17" charset="-128"/>
              </a:rPr>
              <a:t>クライアント企業の診断システムへと展開するための調査</a:t>
            </a:r>
            <a:endParaRPr kumimoji="1" lang="en-US" altLang="ja-JP" dirty="0">
              <a:latin typeface="UD Digi Kyokasho N-R" panose="02020400000000000000" pitchFamily="17" charset="-128"/>
              <a:ea typeface="UD Digi Kyokasho N-R" panose="02020400000000000000" pitchFamily="17" charset="-128"/>
            </a:endParaRPr>
          </a:p>
          <a:p>
            <a:r>
              <a:rPr kumimoji="1" lang="ja-JP" altLang="en-US" dirty="0">
                <a:latin typeface="UD Digi Kyokasho N-R" panose="02020400000000000000" pitchFamily="17" charset="-128"/>
                <a:ea typeface="UD Digi Kyokasho N-R" panose="02020400000000000000" pitchFamily="17" charset="-128"/>
              </a:rPr>
              <a:t>この調査は、みなさんが経営会計専門家として活躍するための土台となるものですので、ぜひご協力ください。</a:t>
            </a:r>
            <a:endParaRPr kumimoji="1"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1731526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A5253618-4DB3-41F9-BD16-C3C0E242D101}"/>
              </a:ext>
            </a:extLst>
          </p:cNvPr>
          <p:cNvSpPr>
            <a:spLocks noGrp="1"/>
          </p:cNvSpPr>
          <p:nvPr>
            <p:ph type="title"/>
          </p:nvPr>
        </p:nvSpPr>
        <p:spPr>
          <a:xfrm>
            <a:off x="577850" y="0"/>
            <a:ext cx="7788585" cy="1325563"/>
          </a:xfrm>
        </p:spPr>
        <p:txBody>
          <a:bodyPr/>
          <a:lstStyle/>
          <a:p>
            <a:r>
              <a:rPr kumimoji="1" lang="ja-JP" altLang="en-US" dirty="0">
                <a:latin typeface="UD Digi Kyokasho N-R" panose="02020400000000000000" pitchFamily="17" charset="-128"/>
                <a:ea typeface="UD Digi Kyokasho N-R" panose="02020400000000000000" pitchFamily="17" charset="-128"/>
              </a:rPr>
              <a:t>調査票への記入の前に</a:t>
            </a:r>
          </a:p>
        </p:txBody>
      </p:sp>
      <p:sp>
        <p:nvSpPr>
          <p:cNvPr id="8" name="コンテンツ プレースホルダー 7">
            <a:extLst>
              <a:ext uri="{FF2B5EF4-FFF2-40B4-BE49-F238E27FC236}">
                <a16:creationId xmlns:a16="http://schemas.microsoft.com/office/drawing/2014/main" id="{F6428BB3-D741-4AB7-AE55-5A6759371C1A}"/>
              </a:ext>
            </a:extLst>
          </p:cNvPr>
          <p:cNvSpPr>
            <a:spLocks noGrp="1"/>
          </p:cNvSpPr>
          <p:nvPr>
            <p:ph idx="1"/>
          </p:nvPr>
        </p:nvSpPr>
        <p:spPr>
          <a:xfrm>
            <a:off x="511185" y="1325563"/>
            <a:ext cx="8239116" cy="4910136"/>
          </a:xfrm>
        </p:spPr>
        <p:txBody>
          <a:bodyPr>
            <a:normAutofit fontScale="92500" lnSpcReduction="20000"/>
          </a:bodyPr>
          <a:lstStyle/>
          <a:p>
            <a:r>
              <a:rPr lang="ja-JP" altLang="en-US" dirty="0">
                <a:latin typeface="UD Digi Kyokasho N-R" panose="02020400000000000000" pitchFamily="17" charset="-128"/>
                <a:ea typeface="UD Digi Kyokasho N-R" panose="02020400000000000000" pitchFamily="17" charset="-128"/>
              </a:rPr>
              <a:t>今回の調査では、エクセルファイルに必要事項を記入してもらいます。</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説明資料として</a:t>
            </a:r>
            <a:r>
              <a:rPr lang="ja-JP" altLang="en-US" b="1" u="sng" dirty="0">
                <a:latin typeface="UD Digi Kyokasho N-R" panose="02020400000000000000" pitchFamily="17" charset="-128"/>
                <a:ea typeface="UD Digi Kyokasho N-R" panose="02020400000000000000" pitchFamily="17" charset="-128"/>
              </a:rPr>
              <a:t>「調査票への記入の仕方」</a:t>
            </a:r>
            <a:r>
              <a:rPr lang="ja-JP" altLang="en-US" dirty="0">
                <a:latin typeface="UD Digi Kyokasho N-R" panose="02020400000000000000" pitchFamily="17" charset="-128"/>
                <a:ea typeface="UD Digi Kyokasho N-R" panose="02020400000000000000" pitchFamily="17" charset="-128"/>
              </a:rPr>
              <a:t>と記入サンプルの</a:t>
            </a:r>
            <a:r>
              <a:rPr lang="ja-JP" altLang="en-US" b="1" u="sng" dirty="0">
                <a:latin typeface="UD Digi Kyokasho N-R" panose="02020400000000000000" pitchFamily="17" charset="-128"/>
                <a:ea typeface="UD Digi Kyokasho N-R" panose="02020400000000000000" pitchFamily="17" charset="-128"/>
              </a:rPr>
              <a:t>「調査票サンプル」</a:t>
            </a:r>
            <a:r>
              <a:rPr lang="ja-JP" altLang="en-US" dirty="0">
                <a:latin typeface="UD Digi Kyokasho N-R" panose="02020400000000000000" pitchFamily="17" charset="-128"/>
                <a:ea typeface="UD Digi Kyokasho N-R" panose="02020400000000000000" pitchFamily="17" charset="-128"/>
              </a:rPr>
              <a:t>もお渡しします。</a:t>
            </a:r>
            <a:endParaRPr lang="en-US" altLang="ja-JP" dirty="0">
              <a:latin typeface="UD Digi Kyokasho N-R" panose="02020400000000000000" pitchFamily="17" charset="-128"/>
              <a:ea typeface="UD Digi Kyokasho N-R" panose="02020400000000000000" pitchFamily="17" charset="-128"/>
            </a:endParaRPr>
          </a:p>
          <a:p>
            <a:r>
              <a:rPr lang="ja-JP" altLang="en-US" dirty="0">
                <a:latin typeface="UD Digi Kyokasho N-R" panose="02020400000000000000" pitchFamily="17" charset="-128"/>
                <a:ea typeface="UD Digi Kyokasho N-R" panose="02020400000000000000" pitchFamily="17" charset="-128"/>
              </a:rPr>
              <a:t>まず、</a:t>
            </a:r>
            <a:r>
              <a:rPr lang="ja-JP" altLang="en-US" b="1" u="sng" dirty="0">
                <a:latin typeface="UD Digi Kyokasho N-R" panose="02020400000000000000" pitchFamily="17" charset="-128"/>
                <a:ea typeface="UD Digi Kyokasho N-R" panose="02020400000000000000" pitchFamily="17" charset="-128"/>
              </a:rPr>
              <a:t>説明資料「調査票への記入の仕方」を一読</a:t>
            </a:r>
            <a:r>
              <a:rPr lang="ja-JP" altLang="en-US" dirty="0">
                <a:latin typeface="UD Digi Kyokasho N-R" panose="02020400000000000000" pitchFamily="17" charset="-128"/>
                <a:ea typeface="UD Digi Kyokasho N-R" panose="02020400000000000000" pitchFamily="17" charset="-128"/>
              </a:rPr>
              <a:t>ください。</a:t>
            </a:r>
            <a:endParaRPr lang="en-US" altLang="ja-JP" dirty="0">
              <a:latin typeface="UD Digi Kyokasho N-R" panose="02020400000000000000" pitchFamily="17" charset="-128"/>
              <a:ea typeface="UD Digi Kyokasho N-R" panose="02020400000000000000" pitchFamily="17" charset="-128"/>
            </a:endParaRPr>
          </a:p>
          <a:p>
            <a:r>
              <a:rPr lang="ja-JP" altLang="en-US" dirty="0">
                <a:latin typeface="UD Digi Kyokasho N-R" panose="02020400000000000000" pitchFamily="17" charset="-128"/>
                <a:ea typeface="UD Digi Kyokasho N-R" panose="02020400000000000000" pitchFamily="17" charset="-128"/>
              </a:rPr>
              <a:t>エクセルファイルの調査票への記入の際には、「調査票サンプル」を参考にしてください。</a:t>
            </a:r>
            <a:endParaRPr lang="en-US" altLang="ja-JP" dirty="0">
              <a:latin typeface="UD Digi Kyokasho N-R" panose="02020400000000000000" pitchFamily="17" charset="-128"/>
              <a:ea typeface="UD Digi Kyokasho N-R" panose="02020400000000000000" pitchFamily="17" charset="-128"/>
            </a:endParaRPr>
          </a:p>
          <a:p>
            <a:r>
              <a:rPr lang="ja-JP" altLang="en-US" dirty="0">
                <a:latin typeface="UD Digi Kyokasho N-R" panose="02020400000000000000" pitchFamily="17" charset="-128"/>
                <a:ea typeface="UD Digi Kyokasho N-R" panose="02020400000000000000" pitchFamily="17" charset="-128"/>
              </a:rPr>
              <a:t>協会</a:t>
            </a:r>
            <a:r>
              <a:rPr lang="en-US" altLang="ja-JP" dirty="0">
                <a:latin typeface="UD Digi Kyokasho N-R" panose="02020400000000000000" pitchFamily="17" charset="-128"/>
                <a:ea typeface="UD Digi Kyokasho N-R" panose="02020400000000000000" pitchFamily="17" charset="-128"/>
              </a:rPr>
              <a:t>HP</a:t>
            </a:r>
            <a:r>
              <a:rPr lang="ja-JP" altLang="en-US" dirty="0">
                <a:latin typeface="UD Digi Kyokasho N-R" panose="02020400000000000000" pitchFamily="17" charset="-128"/>
                <a:ea typeface="UD Digi Kyokasho N-R" panose="02020400000000000000" pitchFamily="17" charset="-128"/>
              </a:rPr>
              <a:t>に調査コーナーを設けております。調査コーナーに今回の説明を記録した動画や</a:t>
            </a:r>
            <a:r>
              <a:rPr lang="en-US" altLang="ja-JP" dirty="0">
                <a:latin typeface="UD Digi Kyokasho N-R" panose="02020400000000000000" pitchFamily="17" charset="-128"/>
                <a:ea typeface="UD Digi Kyokasho N-R" panose="02020400000000000000" pitchFamily="17" charset="-128"/>
              </a:rPr>
              <a:t>FAQ</a:t>
            </a:r>
            <a:r>
              <a:rPr lang="ja-JP" altLang="en-US" dirty="0">
                <a:latin typeface="UD Digi Kyokasho N-R" panose="02020400000000000000" pitchFamily="17" charset="-128"/>
                <a:ea typeface="UD Digi Kyokasho N-R" panose="02020400000000000000" pitchFamily="17" charset="-128"/>
              </a:rPr>
              <a:t>コーナーを設けておりまので、そちらもご参考にしていただければ幸いです。</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協会</a:t>
            </a:r>
            <a:r>
              <a:rPr lang="en-US" altLang="ja-JP" dirty="0">
                <a:latin typeface="UD Digi Kyokasho N-R" panose="02020400000000000000" pitchFamily="17" charset="-128"/>
                <a:ea typeface="UD Digi Kyokasho N-R" panose="02020400000000000000" pitchFamily="17" charset="-128"/>
              </a:rPr>
              <a:t>HP</a:t>
            </a:r>
            <a:r>
              <a:rPr lang="ja-JP" altLang="en-US" dirty="0">
                <a:latin typeface="UD Digi Kyokasho N-R" panose="02020400000000000000" pitchFamily="17" charset="-128"/>
                <a:ea typeface="UD Digi Kyokasho N-R" panose="02020400000000000000" pitchFamily="17" charset="-128"/>
              </a:rPr>
              <a:t>の調査コーナーに調査票のダウンロード方法や回答結果のアップロード方法を記載して</a:t>
            </a:r>
            <a:r>
              <a:rPr lang="ja-JP" altLang="en-US">
                <a:latin typeface="UD Digi Kyokasho N-R" panose="02020400000000000000" pitchFamily="17" charset="-128"/>
                <a:ea typeface="UD Digi Kyokasho N-R" panose="02020400000000000000" pitchFamily="17" charset="-128"/>
              </a:rPr>
              <a:t>おります。</a:t>
            </a:r>
            <a:endParaRPr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333162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80236F-9CFC-3235-CAB7-B6B8C4070C14}"/>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4B08C52A-3FEA-0B1F-104E-4883ABBAE4A7}"/>
              </a:ext>
            </a:extLst>
          </p:cNvPr>
          <p:cNvSpPr>
            <a:spLocks noGrp="1"/>
          </p:cNvSpPr>
          <p:nvPr>
            <p:ph type="title"/>
          </p:nvPr>
        </p:nvSpPr>
        <p:spPr>
          <a:xfrm>
            <a:off x="577850" y="0"/>
            <a:ext cx="7788585" cy="1325563"/>
          </a:xfrm>
        </p:spPr>
        <p:txBody>
          <a:bodyPr/>
          <a:lstStyle/>
          <a:p>
            <a:r>
              <a:rPr kumimoji="1" lang="ja-JP" altLang="en-US" dirty="0">
                <a:latin typeface="UD Digi Kyokasho N-R" panose="02020400000000000000" pitchFamily="17" charset="-128"/>
                <a:ea typeface="UD Digi Kyokasho N-R" panose="02020400000000000000" pitchFamily="17" charset="-128"/>
              </a:rPr>
              <a:t>調査票の構成</a:t>
            </a:r>
          </a:p>
        </p:txBody>
      </p:sp>
      <p:sp>
        <p:nvSpPr>
          <p:cNvPr id="8" name="コンテンツ プレースホルダー 7">
            <a:extLst>
              <a:ext uri="{FF2B5EF4-FFF2-40B4-BE49-F238E27FC236}">
                <a16:creationId xmlns:a16="http://schemas.microsoft.com/office/drawing/2014/main" id="{C33440C0-DD50-FBE3-2356-63AE4D13886B}"/>
              </a:ext>
            </a:extLst>
          </p:cNvPr>
          <p:cNvSpPr>
            <a:spLocks noGrp="1"/>
          </p:cNvSpPr>
          <p:nvPr>
            <p:ph idx="1"/>
          </p:nvPr>
        </p:nvSpPr>
        <p:spPr>
          <a:xfrm>
            <a:off x="511185" y="1325563"/>
            <a:ext cx="8239116" cy="4910136"/>
          </a:xfrm>
        </p:spPr>
        <p:txBody>
          <a:bodyPr>
            <a:normAutofit lnSpcReduction="10000"/>
          </a:bodyPr>
          <a:lstStyle/>
          <a:p>
            <a:r>
              <a:rPr lang="ja-JP" altLang="en-US" dirty="0">
                <a:latin typeface="UD Digi Kyokasho N-R" panose="02020400000000000000" pitchFamily="17" charset="-128"/>
                <a:ea typeface="UD Digi Kyokasho N-R" panose="02020400000000000000" pitchFamily="17" charset="-128"/>
              </a:rPr>
              <a:t>ご回答いただくエクセルファイルには、</a:t>
            </a:r>
            <a:r>
              <a:rPr lang="ja-JP" altLang="en-US" b="1" u="sng" dirty="0">
                <a:latin typeface="UD Digi Kyokasho N-R" panose="02020400000000000000" pitchFamily="17" charset="-128"/>
                <a:ea typeface="UD Digi Kyokasho N-R" panose="02020400000000000000" pitchFamily="17" charset="-128"/>
              </a:rPr>
              <a:t>「回答者シート」と「クライアント企業評価シート」の２つのシート</a:t>
            </a:r>
            <a:r>
              <a:rPr lang="ja-JP" altLang="en-US" dirty="0">
                <a:latin typeface="UD Digi Kyokasho N-R" panose="02020400000000000000" pitchFamily="17" charset="-128"/>
                <a:ea typeface="UD Digi Kyokasho N-R" panose="02020400000000000000" pitchFamily="17" charset="-128"/>
              </a:rPr>
              <a:t>があります。</a:t>
            </a:r>
            <a:endParaRPr lang="en-US" altLang="ja-JP" dirty="0">
              <a:latin typeface="UD Digi Kyokasho N-R" panose="02020400000000000000" pitchFamily="17" charset="-128"/>
              <a:ea typeface="UD Digi Kyokasho N-R" panose="02020400000000000000" pitchFamily="17" charset="-128"/>
            </a:endParaRPr>
          </a:p>
          <a:p>
            <a:r>
              <a:rPr lang="ja-JP" altLang="en-US" dirty="0">
                <a:latin typeface="UD Digi Kyokasho N-R" panose="02020400000000000000" pitchFamily="17" charset="-128"/>
                <a:ea typeface="UD Digi Kyokasho N-R" panose="02020400000000000000" pitchFamily="17" charset="-128"/>
              </a:rPr>
              <a:t>まず</a:t>
            </a:r>
            <a:r>
              <a:rPr lang="ja-JP" altLang="en-US" u="sng" dirty="0">
                <a:latin typeface="UD Digi Kyokasho N-R" panose="02020400000000000000" pitchFamily="17" charset="-128"/>
                <a:ea typeface="UD Digi Kyokasho N-R" panose="02020400000000000000" pitchFamily="17" charset="-128"/>
              </a:rPr>
              <a:t>「回答者シート」</a:t>
            </a:r>
            <a:r>
              <a:rPr lang="ja-JP" altLang="en-US" dirty="0">
                <a:latin typeface="UD Digi Kyokasho N-R" panose="02020400000000000000" pitchFamily="17" charset="-128"/>
                <a:ea typeface="UD Digi Kyokasho N-R" panose="02020400000000000000" pitchFamily="17" charset="-128"/>
              </a:rPr>
              <a:t>にお答えください。</a:t>
            </a:r>
            <a:endParaRPr lang="en-US" altLang="ja-JP" dirty="0">
              <a:latin typeface="UD Digi Kyokasho N-R" panose="02020400000000000000" pitchFamily="17" charset="-128"/>
              <a:ea typeface="UD Digi Kyokasho N-R" panose="02020400000000000000" pitchFamily="17" charset="-128"/>
            </a:endParaRPr>
          </a:p>
          <a:p>
            <a:r>
              <a:rPr lang="ja-JP" altLang="en-US" dirty="0">
                <a:latin typeface="UD Digi Kyokasho N-R" panose="02020400000000000000" pitchFamily="17" charset="-128"/>
                <a:ea typeface="UD Digi Kyokasho N-R" panose="02020400000000000000" pitchFamily="17" charset="-128"/>
              </a:rPr>
              <a:t>その後に</a:t>
            </a:r>
            <a:r>
              <a:rPr lang="ja-JP" altLang="en-US" u="sng" dirty="0">
                <a:latin typeface="UD Digi Kyokasho N-R" panose="02020400000000000000" pitchFamily="17" charset="-128"/>
                <a:ea typeface="UD Digi Kyokasho N-R" panose="02020400000000000000" pitchFamily="17" charset="-128"/>
              </a:rPr>
              <a:t>「クライアント企業評価シート」</a:t>
            </a:r>
            <a:r>
              <a:rPr lang="ja-JP" altLang="en-US" dirty="0">
                <a:latin typeface="UD Digi Kyokasho N-R" panose="02020400000000000000" pitchFamily="17" charset="-128"/>
                <a:ea typeface="UD Digi Kyokasho N-R" panose="02020400000000000000" pitchFamily="17" charset="-128"/>
              </a:rPr>
              <a:t>の方にお答えください。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「クライアント企業評価シート」にご記入いただく対象の企業は</a:t>
            </a:r>
            <a:r>
              <a:rPr lang="ja-JP" altLang="en-US" b="1" u="sng" dirty="0">
                <a:latin typeface="UD Digi Kyokasho N-R" panose="02020400000000000000" pitchFamily="17" charset="-128"/>
                <a:ea typeface="UD Digi Kyokasho N-R" panose="02020400000000000000" pitchFamily="17" charset="-128"/>
              </a:rPr>
              <a:t>従業員数で</a:t>
            </a:r>
            <a:r>
              <a:rPr lang="en-US" altLang="ja-JP" b="1" u="sng" dirty="0">
                <a:latin typeface="UD Digi Kyokasho N-R" panose="02020400000000000000" pitchFamily="17" charset="-128"/>
                <a:ea typeface="UD Digi Kyokasho N-R" panose="02020400000000000000" pitchFamily="17" charset="-128"/>
              </a:rPr>
              <a:t>5</a:t>
            </a:r>
            <a:r>
              <a:rPr lang="ja-JP" altLang="en-US" b="1" u="sng" dirty="0">
                <a:latin typeface="UD Digi Kyokasho N-R" panose="02020400000000000000" pitchFamily="17" charset="-128"/>
                <a:ea typeface="UD Digi Kyokasho N-R" panose="02020400000000000000" pitchFamily="17" charset="-128"/>
              </a:rPr>
              <a:t>名以上のクライアント企業</a:t>
            </a:r>
            <a:r>
              <a:rPr lang="ja-JP" altLang="en-US" dirty="0">
                <a:latin typeface="UD Digi Kyokasho N-R" panose="02020400000000000000" pitchFamily="17" charset="-128"/>
                <a:ea typeface="UD Digi Kyokasho N-R" panose="02020400000000000000" pitchFamily="17" charset="-128"/>
              </a:rPr>
              <a:t>でお願いします。</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クライアント企業を説明・シート上は「当該企業」と記載しています。</a:t>
            </a:r>
            <a:endParaRPr lang="en-US" altLang="ja-JP" dirty="0">
              <a:latin typeface="UD Digi Kyokasho N-R" panose="02020400000000000000" pitchFamily="17" charset="-128"/>
              <a:ea typeface="UD Digi Kyokasho N-R" panose="02020400000000000000" pitchFamily="17" charset="-128"/>
            </a:endParaRPr>
          </a:p>
          <a:p>
            <a:pPr lvl="2"/>
            <a:endParaRPr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367578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074A7-AE53-EABB-5833-7341B3EBAFFE}"/>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9ADF55AE-FA3A-5CA6-2A84-14567E7EBAA9}"/>
              </a:ext>
            </a:extLst>
          </p:cNvPr>
          <p:cNvSpPr>
            <a:spLocks noGrp="1"/>
          </p:cNvSpPr>
          <p:nvPr>
            <p:ph type="title"/>
          </p:nvPr>
        </p:nvSpPr>
        <p:spPr>
          <a:xfrm>
            <a:off x="577850" y="0"/>
            <a:ext cx="7788585" cy="1325563"/>
          </a:xfrm>
        </p:spPr>
        <p:txBody>
          <a:bodyPr>
            <a:normAutofit/>
          </a:bodyPr>
          <a:lstStyle/>
          <a:p>
            <a:r>
              <a:rPr kumimoji="1" lang="ja-JP" altLang="en-US" sz="3200" dirty="0">
                <a:latin typeface="UD Digi Kyokasho N-R" panose="02020400000000000000" pitchFamily="17" charset="-128"/>
                <a:ea typeface="UD Digi Kyokasho N-R" panose="02020400000000000000" pitchFamily="17" charset="-128"/>
              </a:rPr>
              <a:t>「回答者シート」の記入方法</a:t>
            </a:r>
          </a:p>
        </p:txBody>
      </p:sp>
      <p:sp>
        <p:nvSpPr>
          <p:cNvPr id="8" name="コンテンツ プレースホルダー 7">
            <a:extLst>
              <a:ext uri="{FF2B5EF4-FFF2-40B4-BE49-F238E27FC236}">
                <a16:creationId xmlns:a16="http://schemas.microsoft.com/office/drawing/2014/main" id="{BEB618A2-2D2D-DC72-2CF8-C765892235FD}"/>
              </a:ext>
            </a:extLst>
          </p:cNvPr>
          <p:cNvSpPr>
            <a:spLocks noGrp="1"/>
          </p:cNvSpPr>
          <p:nvPr>
            <p:ph idx="1"/>
          </p:nvPr>
        </p:nvSpPr>
        <p:spPr>
          <a:xfrm>
            <a:off x="511185" y="1325563"/>
            <a:ext cx="8239116" cy="4910136"/>
          </a:xfrm>
        </p:spPr>
        <p:txBody>
          <a:bodyPr>
            <a:normAutofit/>
          </a:bodyPr>
          <a:lstStyle/>
          <a:p>
            <a:r>
              <a:rPr lang="ja-JP" altLang="en-US" dirty="0">
                <a:latin typeface="UD Digi Kyokasho N-R" panose="02020400000000000000" pitchFamily="17" charset="-128"/>
                <a:ea typeface="UD Digi Kyokasho N-R" panose="02020400000000000000" pitchFamily="17" charset="-128"/>
              </a:rPr>
              <a:t>まず、必ず本調査の趣旨と守秘義務をよく読んで頂き、「同意する」の選択をお願いします（</a:t>
            </a:r>
            <a:r>
              <a:rPr lang="ja-JP" altLang="en-US" b="1" u="sng" dirty="0">
                <a:latin typeface="UD Digi Kyokasho N-R" panose="02020400000000000000" pitchFamily="17" charset="-128"/>
                <a:ea typeface="UD Digi Kyokasho N-R" panose="02020400000000000000" pitchFamily="17" charset="-128"/>
              </a:rPr>
              <a:t>本調査の分析は同意した内容のみを扱い、同意されない場合、提出ならびに回答は不要です</a:t>
            </a:r>
            <a:r>
              <a:rPr lang="ja-JP" altLang="en-US" dirty="0">
                <a:latin typeface="UD Digi Kyokasho N-R" panose="02020400000000000000" pitchFamily="17" charset="-128"/>
                <a:ea typeface="UD Digi Kyokasho N-R" panose="02020400000000000000" pitchFamily="17" charset="-128"/>
              </a:rPr>
              <a:t>）。</a:t>
            </a:r>
            <a:endParaRPr lang="en-US" altLang="ja-JP" dirty="0">
              <a:latin typeface="UD Digi Kyokasho N-R" panose="02020400000000000000" pitchFamily="17" charset="-128"/>
              <a:ea typeface="UD Digi Kyokasho N-R" panose="02020400000000000000" pitchFamily="17" charset="-128"/>
            </a:endParaRPr>
          </a:p>
          <a:p>
            <a:pPr lvl="1"/>
            <a:r>
              <a:rPr lang="ja-JP" altLang="en-US" sz="2000" dirty="0">
                <a:latin typeface="UD Digi Kyokasho N-R" panose="02020400000000000000" pitchFamily="17" charset="-128"/>
                <a:ea typeface="UD Digi Kyokasho N-R" panose="02020400000000000000" pitchFamily="17" charset="-128"/>
              </a:rPr>
              <a:t>本調査によって個人が特定されることはなく、ご協力頂けない場合でも不利な取り扱いを受けることはありません。</a:t>
            </a:r>
            <a:endParaRPr lang="en-US" altLang="ja-JP" sz="2000" dirty="0">
              <a:latin typeface="UD Digi Kyokasho N-R" panose="02020400000000000000" pitchFamily="17" charset="-128"/>
              <a:ea typeface="UD Digi Kyokasho N-R" panose="02020400000000000000" pitchFamily="17" charset="-128"/>
            </a:endParaRPr>
          </a:p>
          <a:p>
            <a:endParaRPr lang="en-US" altLang="ja-JP" sz="1100" dirty="0">
              <a:latin typeface="UD Digi Kyokasho N-R" panose="02020400000000000000" pitchFamily="17" charset="-128"/>
              <a:ea typeface="UD Digi Kyokasho N-R" panose="02020400000000000000" pitchFamily="17" charset="-128"/>
            </a:endParaRPr>
          </a:p>
          <a:p>
            <a:r>
              <a:rPr lang="ja-JP" altLang="en-US" dirty="0">
                <a:latin typeface="UD Digi Kyokasho N-R" panose="02020400000000000000" pitchFamily="17" charset="-128"/>
                <a:ea typeface="UD Digi Kyokasho N-R" panose="02020400000000000000" pitchFamily="17" charset="-128"/>
              </a:rPr>
              <a:t>「回答者シート」では、</a:t>
            </a:r>
            <a:r>
              <a:rPr lang="ja-JP" altLang="en-US" u="sng" dirty="0">
                <a:latin typeface="UD Digi Kyokasho N-R" panose="02020400000000000000" pitchFamily="17" charset="-128"/>
                <a:ea typeface="UD Digi Kyokasho N-R" panose="02020400000000000000" pitchFamily="17" charset="-128"/>
              </a:rPr>
              <a:t>回答者ご本人</a:t>
            </a:r>
            <a:r>
              <a:rPr lang="ja-JP" altLang="en-US" dirty="0">
                <a:latin typeface="UD Digi Kyokasho N-R" panose="02020400000000000000" pitchFamily="17" charset="-128"/>
                <a:ea typeface="UD Digi Kyokasho N-R" panose="02020400000000000000" pitchFamily="17" charset="-128"/>
              </a:rPr>
              <a:t>の性別、所属会計事務所の名称、年齢、会計専門家の経験年数（カテゴリ）、会計事務所の所属年数（カテゴリ） 、学歴、保有されている資格の有無についてお答えください。</a:t>
            </a:r>
            <a:endParaRPr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2619486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24945-B0E5-C46F-D00D-964B0F6BF32D}"/>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16F9100D-D2B0-AEF1-80D1-1B0F4F79D096}"/>
              </a:ext>
            </a:extLst>
          </p:cNvPr>
          <p:cNvSpPr>
            <a:spLocks noGrp="1"/>
          </p:cNvSpPr>
          <p:nvPr>
            <p:ph type="title"/>
          </p:nvPr>
        </p:nvSpPr>
        <p:spPr>
          <a:xfrm>
            <a:off x="577850" y="0"/>
            <a:ext cx="7788585" cy="1325563"/>
          </a:xfrm>
        </p:spPr>
        <p:txBody>
          <a:bodyPr>
            <a:normAutofit/>
          </a:bodyPr>
          <a:lstStyle/>
          <a:p>
            <a:r>
              <a:rPr kumimoji="1" lang="ja-JP" altLang="en-US" sz="3200" dirty="0">
                <a:latin typeface="UD Digi Kyokasho N-R" panose="02020400000000000000" pitchFamily="17" charset="-128"/>
                <a:ea typeface="UD Digi Kyokasho N-R" panose="02020400000000000000" pitchFamily="17" charset="-128"/>
              </a:rPr>
              <a:t>調査票（クライアント企業評価シート）への記入方法１「基本情報」</a:t>
            </a:r>
          </a:p>
        </p:txBody>
      </p:sp>
      <p:sp>
        <p:nvSpPr>
          <p:cNvPr id="8" name="コンテンツ プレースホルダー 7">
            <a:extLst>
              <a:ext uri="{FF2B5EF4-FFF2-40B4-BE49-F238E27FC236}">
                <a16:creationId xmlns:a16="http://schemas.microsoft.com/office/drawing/2014/main" id="{6889004F-8C55-25A9-F05D-863E80E3737A}"/>
              </a:ext>
            </a:extLst>
          </p:cNvPr>
          <p:cNvSpPr>
            <a:spLocks noGrp="1"/>
          </p:cNvSpPr>
          <p:nvPr>
            <p:ph idx="1"/>
          </p:nvPr>
        </p:nvSpPr>
        <p:spPr>
          <a:xfrm>
            <a:off x="511185" y="1325563"/>
            <a:ext cx="8239116" cy="4910136"/>
          </a:xfrm>
        </p:spPr>
        <p:txBody>
          <a:bodyPr>
            <a:normAutofit/>
          </a:bodyPr>
          <a:lstStyle/>
          <a:p>
            <a:r>
              <a:rPr lang="ja-JP" altLang="en-US" dirty="0">
                <a:latin typeface="UD Digi Kyokasho N-R" panose="02020400000000000000" pitchFamily="17" charset="-128"/>
                <a:ea typeface="UD Digi Kyokasho N-R" panose="02020400000000000000" pitchFamily="17" charset="-128"/>
              </a:rPr>
              <a:t>基本情報として、「会社ｺｰﾄﾞ」、「決算月」、「設立年数」、「業種コード」、「最終期正規従業員数</a:t>
            </a:r>
            <a:r>
              <a:rPr lang="en-US" altLang="ja-JP" dirty="0">
                <a:latin typeface="UD Digi Kyokasho N-R" panose="02020400000000000000" pitchFamily="17" charset="-128"/>
                <a:ea typeface="UD Digi Kyokasho N-R" panose="02020400000000000000" pitchFamily="17" charset="-128"/>
              </a:rPr>
              <a:t>(</a:t>
            </a:r>
            <a:r>
              <a:rPr lang="ja-JP" altLang="en-US" dirty="0">
                <a:latin typeface="UD Digi Kyokasho N-R" panose="02020400000000000000" pitchFamily="17" charset="-128"/>
                <a:ea typeface="UD Digi Kyokasho N-R" panose="02020400000000000000" pitchFamily="17" charset="-128"/>
              </a:rPr>
              <a:t>人）」、「最終期非正規従業員数</a:t>
            </a:r>
            <a:r>
              <a:rPr lang="en-US" altLang="ja-JP" dirty="0">
                <a:latin typeface="UD Digi Kyokasho N-R" panose="02020400000000000000" pitchFamily="17" charset="-128"/>
                <a:ea typeface="UD Digi Kyokasho N-R" panose="02020400000000000000" pitchFamily="17" charset="-128"/>
              </a:rPr>
              <a:t>(</a:t>
            </a:r>
            <a:r>
              <a:rPr lang="ja-JP" altLang="en-US" dirty="0">
                <a:latin typeface="UD Digi Kyokasho N-R" panose="02020400000000000000" pitchFamily="17" charset="-128"/>
                <a:ea typeface="UD Digi Kyokasho N-R" panose="02020400000000000000" pitchFamily="17" charset="-128"/>
              </a:rPr>
              <a:t>人）」をお答えください。</a:t>
            </a:r>
          </a:p>
          <a:p>
            <a:pPr lvl="1"/>
            <a:r>
              <a:rPr lang="ja-JP" altLang="en-US" dirty="0">
                <a:latin typeface="UD Digi Kyokasho N-R" panose="02020400000000000000" pitchFamily="17" charset="-128"/>
                <a:ea typeface="UD Digi Kyokasho N-R" panose="02020400000000000000" pitchFamily="17" charset="-128"/>
              </a:rPr>
              <a:t>会社コードは会社内での独自の附番あるいは回答者自身がわかる連番で記録するようにお願いいたします。</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業種コードはリストから主な業種を選択してください。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最終期正規従業員数は、最終期末の正規従業員数をお答えください。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最終期非正規従業員数は、最終期末の非正規従業員数についてわかる範囲でお答えください。</a:t>
            </a:r>
            <a:endParaRPr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2286331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CA45C-785B-0E10-5A7D-4664EA815744}"/>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CCBF70A5-AA73-EADA-D705-C2E3FEFEAA1E}"/>
              </a:ext>
            </a:extLst>
          </p:cNvPr>
          <p:cNvSpPr>
            <a:spLocks noGrp="1"/>
          </p:cNvSpPr>
          <p:nvPr>
            <p:ph type="title"/>
          </p:nvPr>
        </p:nvSpPr>
        <p:spPr>
          <a:xfrm>
            <a:off x="577850" y="0"/>
            <a:ext cx="7788585" cy="1325563"/>
          </a:xfrm>
        </p:spPr>
        <p:txBody>
          <a:bodyPr>
            <a:normAutofit/>
          </a:bodyPr>
          <a:lstStyle/>
          <a:p>
            <a:r>
              <a:rPr kumimoji="1" lang="ja-JP" altLang="en-US" sz="3200" dirty="0">
                <a:latin typeface="UD Digi Kyokasho N-R" panose="02020400000000000000" pitchFamily="17" charset="-128"/>
                <a:ea typeface="UD Digi Kyokasho N-R" panose="02020400000000000000" pitchFamily="17" charset="-128"/>
              </a:rPr>
              <a:t>調査票への記入方法２「管理会計１」</a:t>
            </a:r>
          </a:p>
        </p:txBody>
      </p:sp>
      <p:sp>
        <p:nvSpPr>
          <p:cNvPr id="8" name="コンテンツ プレースホルダー 7">
            <a:extLst>
              <a:ext uri="{FF2B5EF4-FFF2-40B4-BE49-F238E27FC236}">
                <a16:creationId xmlns:a16="http://schemas.microsoft.com/office/drawing/2014/main" id="{6D072AC3-6E19-7825-7A9D-3DF07831E043}"/>
              </a:ext>
            </a:extLst>
          </p:cNvPr>
          <p:cNvSpPr>
            <a:spLocks noGrp="1"/>
          </p:cNvSpPr>
          <p:nvPr>
            <p:ph idx="1"/>
          </p:nvPr>
        </p:nvSpPr>
        <p:spPr>
          <a:xfrm>
            <a:off x="511185" y="1325563"/>
            <a:ext cx="8239116" cy="4910136"/>
          </a:xfrm>
        </p:spPr>
        <p:txBody>
          <a:bodyPr>
            <a:normAutofit fontScale="92500" lnSpcReduction="20000"/>
          </a:bodyPr>
          <a:lstStyle/>
          <a:p>
            <a:r>
              <a:rPr lang="ja-JP" altLang="en-US" sz="2000" dirty="0">
                <a:latin typeface="UD Digi Kyokasho N-R" panose="02020400000000000000" pitchFamily="17" charset="-128"/>
                <a:ea typeface="UD Digi Kyokasho N-R" panose="02020400000000000000" pitchFamily="17" charset="-128"/>
              </a:rPr>
              <a:t>分類や実施状況に関する設問では、計算構造上の状況を想定して回答してください。</a:t>
            </a:r>
            <a:endParaRPr lang="en-US" altLang="ja-JP" sz="1300" dirty="0">
              <a:latin typeface="UD Digi Kyokasho N-R" panose="02020400000000000000" pitchFamily="17" charset="-128"/>
              <a:ea typeface="UD Digi Kyokasho N-R" panose="02020400000000000000" pitchFamily="17" charset="-128"/>
            </a:endParaRPr>
          </a:p>
          <a:p>
            <a:pPr marL="0" indent="0">
              <a:buNone/>
            </a:pPr>
            <a:r>
              <a:rPr lang="ja-JP" altLang="en-US" sz="2000" u="sng" dirty="0">
                <a:latin typeface="UD Digi Kyokasho N-R" panose="02020400000000000000" pitchFamily="17" charset="-128"/>
                <a:ea typeface="UD Digi Kyokasho N-R" panose="02020400000000000000" pitchFamily="17" charset="-128"/>
              </a:rPr>
              <a:t>以下は例になります。</a:t>
            </a:r>
            <a:endParaRPr lang="en-US" altLang="ja-JP" sz="2000" u="sng" dirty="0">
              <a:latin typeface="UD Digi Kyokasho N-R" panose="02020400000000000000" pitchFamily="17" charset="-128"/>
              <a:ea typeface="UD Digi Kyokasho N-R" panose="02020400000000000000" pitchFamily="17" charset="-128"/>
            </a:endParaRPr>
          </a:p>
          <a:p>
            <a:r>
              <a:rPr lang="en-US" altLang="ja-JP" sz="2000" dirty="0">
                <a:latin typeface="UD Digi Kyokasho N-R" panose="02020400000000000000" pitchFamily="17" charset="-128"/>
                <a:ea typeface="UD Digi Kyokasho N-R" panose="02020400000000000000" pitchFamily="17" charset="-128"/>
              </a:rPr>
              <a:t>Q1-1A.</a:t>
            </a:r>
            <a:r>
              <a:rPr lang="ja-JP" altLang="en-US" sz="2000" dirty="0">
                <a:latin typeface="UD Digi Kyokasho N-R" panose="02020400000000000000" pitchFamily="17" charset="-128"/>
                <a:ea typeface="UD Digi Kyokasho N-R" panose="02020400000000000000" pitchFamily="17" charset="-128"/>
              </a:rPr>
              <a:t>「当該企業では以下の単位別の売上高と原価をそれぞれどの程度分析していますか？次の記述を参考に記入してください。」</a:t>
            </a:r>
            <a:endParaRPr lang="en-US" altLang="ja-JP" sz="2000" dirty="0">
              <a:latin typeface="UD Digi Kyokasho N-R" panose="02020400000000000000" pitchFamily="17" charset="-128"/>
              <a:ea typeface="UD Digi Kyokasho N-R" panose="02020400000000000000" pitchFamily="17" charset="-128"/>
            </a:endParaRPr>
          </a:p>
          <a:p>
            <a:pPr lvl="1"/>
            <a:r>
              <a:rPr lang="ja-JP" altLang="en-US" sz="1800" dirty="0">
                <a:latin typeface="UD Digi Kyokasho N-R" panose="02020400000000000000" pitchFamily="17" charset="-128"/>
                <a:ea typeface="UD Digi Kyokasho N-R" panose="02020400000000000000" pitchFamily="17" charset="-128"/>
              </a:rPr>
              <a:t>売上高と原価それぞれに対してお答えください。</a:t>
            </a:r>
            <a:endParaRPr lang="en-US" altLang="ja-JP" sz="1800" dirty="0">
              <a:latin typeface="UD Digi Kyokasho N-R" panose="02020400000000000000" pitchFamily="17" charset="-128"/>
              <a:ea typeface="UD Digi Kyokasho N-R" panose="02020400000000000000" pitchFamily="17" charset="-128"/>
            </a:endParaRPr>
          </a:p>
          <a:p>
            <a:pPr lvl="1"/>
            <a:r>
              <a:rPr lang="ja-JP" altLang="en-US" sz="1800" dirty="0">
                <a:latin typeface="UD Digi Kyokasho N-R" panose="02020400000000000000" pitchFamily="17" charset="-128"/>
                <a:ea typeface="UD Digi Kyokasho N-R" panose="02020400000000000000" pitchFamily="17" charset="-128"/>
              </a:rPr>
              <a:t>回答は、会計費目別に明確に分析できている状況の場合は</a:t>
            </a:r>
            <a:r>
              <a:rPr lang="en-US" altLang="ja-JP" sz="1800" dirty="0">
                <a:latin typeface="UD Digi Kyokasho N-R" panose="02020400000000000000" pitchFamily="17" charset="-128"/>
                <a:ea typeface="UD Digi Kyokasho N-R" panose="02020400000000000000" pitchFamily="17" charset="-128"/>
              </a:rPr>
              <a:t>5</a:t>
            </a:r>
            <a:r>
              <a:rPr lang="ja-JP" altLang="en-US" sz="1800" dirty="0">
                <a:latin typeface="UD Digi Kyokasho N-R" panose="02020400000000000000" pitchFamily="17" charset="-128"/>
                <a:ea typeface="UD Digi Kyokasho N-R" panose="02020400000000000000" pitchFamily="17" charset="-128"/>
              </a:rPr>
              <a:t>、会計に紐づいて分析している程度の場合は</a:t>
            </a:r>
            <a:r>
              <a:rPr lang="en-US" altLang="ja-JP" sz="1800" dirty="0">
                <a:latin typeface="UD Digi Kyokasho N-R" panose="02020400000000000000" pitchFamily="17" charset="-128"/>
                <a:ea typeface="UD Digi Kyokasho N-R" panose="02020400000000000000" pitchFamily="17" charset="-128"/>
              </a:rPr>
              <a:t>3</a:t>
            </a:r>
            <a:r>
              <a:rPr lang="ja-JP" altLang="en-US" sz="1800" dirty="0">
                <a:latin typeface="UD Digi Kyokasho N-R" panose="02020400000000000000" pitchFamily="17" charset="-128"/>
                <a:ea typeface="UD Digi Kyokasho N-R" panose="02020400000000000000" pitchFamily="17" charset="-128"/>
              </a:rPr>
              <a:t>、全く分析できていない場合は</a:t>
            </a:r>
            <a:r>
              <a:rPr lang="en-US" altLang="ja-JP" sz="1800" dirty="0">
                <a:latin typeface="UD Digi Kyokasho N-R" panose="02020400000000000000" pitchFamily="17" charset="-128"/>
                <a:ea typeface="UD Digi Kyokasho N-R" panose="02020400000000000000" pitchFamily="17" charset="-128"/>
              </a:rPr>
              <a:t>1</a:t>
            </a:r>
            <a:r>
              <a:rPr lang="ja-JP" altLang="en-US" sz="1800" dirty="0">
                <a:latin typeface="UD Digi Kyokasho N-R" panose="02020400000000000000" pitchFamily="17" charset="-128"/>
                <a:ea typeface="UD Digi Kyokasho N-R" panose="02020400000000000000" pitchFamily="17" charset="-128"/>
              </a:rPr>
              <a:t>、わからない場合には</a:t>
            </a:r>
            <a:r>
              <a:rPr lang="en-US" altLang="ja-JP" sz="1800" dirty="0">
                <a:latin typeface="UD Digi Kyokasho N-R" panose="02020400000000000000" pitchFamily="17" charset="-128"/>
                <a:ea typeface="UD Digi Kyokasho N-R" panose="02020400000000000000" pitchFamily="17" charset="-128"/>
              </a:rPr>
              <a:t>0</a:t>
            </a:r>
            <a:r>
              <a:rPr lang="ja-JP" altLang="en-US" sz="1800" dirty="0">
                <a:latin typeface="UD Digi Kyokasho N-R" panose="02020400000000000000" pitchFamily="17" charset="-128"/>
                <a:ea typeface="UD Digi Kyokasho N-R" panose="02020400000000000000" pitchFamily="17" charset="-128"/>
              </a:rPr>
              <a:t>で回答をお願いします。</a:t>
            </a:r>
            <a:endParaRPr lang="en-US" altLang="ja-JP" sz="1800" dirty="0">
              <a:latin typeface="UD Digi Kyokasho N-R" panose="02020400000000000000" pitchFamily="17" charset="-128"/>
              <a:ea typeface="UD Digi Kyokasho N-R" panose="02020400000000000000" pitchFamily="17" charset="-128"/>
            </a:endParaRPr>
          </a:p>
          <a:p>
            <a:endParaRPr lang="en-US" altLang="ja-JP" sz="1050" dirty="0">
              <a:latin typeface="UD Digi Kyokasho N-R" panose="02020400000000000000" pitchFamily="17" charset="-128"/>
              <a:ea typeface="UD Digi Kyokasho N-R" panose="02020400000000000000" pitchFamily="17" charset="-128"/>
            </a:endParaRPr>
          </a:p>
          <a:p>
            <a:r>
              <a:rPr lang="en-US" altLang="ja-JP" sz="2000" dirty="0">
                <a:latin typeface="UD Digi Kyokasho N-R" panose="02020400000000000000" pitchFamily="17" charset="-128"/>
                <a:ea typeface="UD Digi Kyokasho N-R" panose="02020400000000000000" pitchFamily="17" charset="-128"/>
              </a:rPr>
              <a:t>Q1-1C. </a:t>
            </a:r>
            <a:r>
              <a:rPr lang="ja-JP" altLang="en-US" sz="2000" dirty="0">
                <a:latin typeface="UD Digi Kyokasho N-R" panose="02020400000000000000" pitchFamily="17" charset="-128"/>
                <a:ea typeface="UD Digi Kyokasho N-R" panose="02020400000000000000" pitchFamily="17" charset="-128"/>
              </a:rPr>
              <a:t>「当該企業ではどの程度、以下の原価分類が可能ですか？次の記述を参考に記入してください。」</a:t>
            </a:r>
            <a:endParaRPr lang="en-US" altLang="ja-JP" sz="2000" dirty="0">
              <a:latin typeface="UD Digi Kyokasho N-R" panose="02020400000000000000" pitchFamily="17" charset="-128"/>
              <a:ea typeface="UD Digi Kyokasho N-R" panose="02020400000000000000" pitchFamily="17" charset="-128"/>
            </a:endParaRPr>
          </a:p>
          <a:p>
            <a:pPr lvl="1"/>
            <a:r>
              <a:rPr lang="ja-JP" altLang="en-US" sz="1800" dirty="0">
                <a:latin typeface="UD Digi Kyokasho N-R" panose="02020400000000000000" pitchFamily="17" charset="-128"/>
                <a:ea typeface="UD Digi Kyokasho N-R" panose="02020400000000000000" pitchFamily="17" charset="-128"/>
              </a:rPr>
              <a:t>回答は、会計費目別に明確に分類できている状況の場合は</a:t>
            </a:r>
            <a:r>
              <a:rPr lang="en-US" altLang="ja-JP" sz="1800" dirty="0">
                <a:latin typeface="UD Digi Kyokasho N-R" panose="02020400000000000000" pitchFamily="17" charset="-128"/>
                <a:ea typeface="UD Digi Kyokasho N-R" panose="02020400000000000000" pitchFamily="17" charset="-128"/>
              </a:rPr>
              <a:t>5</a:t>
            </a:r>
            <a:r>
              <a:rPr lang="ja-JP" altLang="en-US" sz="1800" dirty="0">
                <a:latin typeface="UD Digi Kyokasho N-R" panose="02020400000000000000" pitchFamily="17" charset="-128"/>
                <a:ea typeface="UD Digi Kyokasho N-R" panose="02020400000000000000" pitchFamily="17" charset="-128"/>
              </a:rPr>
              <a:t>、会計に紐づいている程度の場合は</a:t>
            </a:r>
            <a:r>
              <a:rPr lang="en-US" altLang="ja-JP" sz="1800" dirty="0">
                <a:latin typeface="UD Digi Kyokasho N-R" panose="02020400000000000000" pitchFamily="17" charset="-128"/>
                <a:ea typeface="UD Digi Kyokasho N-R" panose="02020400000000000000" pitchFamily="17" charset="-128"/>
              </a:rPr>
              <a:t>3</a:t>
            </a:r>
            <a:r>
              <a:rPr lang="ja-JP" altLang="en-US" sz="1800" dirty="0">
                <a:latin typeface="UD Digi Kyokasho N-R" panose="02020400000000000000" pitchFamily="17" charset="-128"/>
                <a:ea typeface="UD Digi Kyokasho N-R" panose="02020400000000000000" pitchFamily="17" charset="-128"/>
              </a:rPr>
              <a:t>、全く分類できていない場合は</a:t>
            </a:r>
            <a:r>
              <a:rPr lang="en-US" altLang="ja-JP" sz="1800" dirty="0">
                <a:latin typeface="UD Digi Kyokasho N-R" panose="02020400000000000000" pitchFamily="17" charset="-128"/>
                <a:ea typeface="UD Digi Kyokasho N-R" panose="02020400000000000000" pitchFamily="17" charset="-128"/>
              </a:rPr>
              <a:t>1</a:t>
            </a:r>
            <a:r>
              <a:rPr lang="ja-JP" altLang="en-US" sz="1800" dirty="0">
                <a:latin typeface="UD Digi Kyokasho N-R" panose="02020400000000000000" pitchFamily="17" charset="-128"/>
                <a:ea typeface="UD Digi Kyokasho N-R" panose="02020400000000000000" pitchFamily="17" charset="-128"/>
              </a:rPr>
              <a:t>、わからない場合には</a:t>
            </a:r>
            <a:r>
              <a:rPr lang="en-US" altLang="ja-JP" sz="1800" dirty="0">
                <a:latin typeface="UD Digi Kyokasho N-R" panose="02020400000000000000" pitchFamily="17" charset="-128"/>
                <a:ea typeface="UD Digi Kyokasho N-R" panose="02020400000000000000" pitchFamily="17" charset="-128"/>
              </a:rPr>
              <a:t>0</a:t>
            </a:r>
            <a:r>
              <a:rPr lang="ja-JP" altLang="en-US" sz="1800" dirty="0">
                <a:latin typeface="UD Digi Kyokasho N-R" panose="02020400000000000000" pitchFamily="17" charset="-128"/>
                <a:ea typeface="UD Digi Kyokasho N-R" panose="02020400000000000000" pitchFamily="17" charset="-128"/>
              </a:rPr>
              <a:t>で回答をお願いします。</a:t>
            </a:r>
            <a:endParaRPr lang="en-US" altLang="ja-JP" sz="1800" dirty="0">
              <a:latin typeface="UD Digi Kyokasho N-R" panose="02020400000000000000" pitchFamily="17" charset="-128"/>
              <a:ea typeface="UD Digi Kyokasho N-R" panose="02020400000000000000" pitchFamily="17" charset="-128"/>
            </a:endParaRPr>
          </a:p>
          <a:p>
            <a:endParaRPr lang="en-US" altLang="ja-JP" sz="2000" dirty="0">
              <a:latin typeface="UD Digi Kyokasho N-R" panose="02020400000000000000" pitchFamily="17" charset="-128"/>
              <a:ea typeface="UD Digi Kyokasho N-R" panose="02020400000000000000" pitchFamily="17" charset="-128"/>
            </a:endParaRPr>
          </a:p>
          <a:p>
            <a:endParaRPr lang="en-US" altLang="ja-JP" sz="2000"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3175691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4EBE2-C8EE-470C-A5CD-33C3F3FC6A06}"/>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109C34F0-5915-D496-414A-F6040B647AA4}"/>
              </a:ext>
            </a:extLst>
          </p:cNvPr>
          <p:cNvSpPr>
            <a:spLocks noGrp="1"/>
          </p:cNvSpPr>
          <p:nvPr>
            <p:ph type="title"/>
          </p:nvPr>
        </p:nvSpPr>
        <p:spPr>
          <a:xfrm>
            <a:off x="577850" y="0"/>
            <a:ext cx="7788585" cy="1325563"/>
          </a:xfrm>
        </p:spPr>
        <p:txBody>
          <a:bodyPr>
            <a:normAutofit/>
          </a:bodyPr>
          <a:lstStyle/>
          <a:p>
            <a:r>
              <a:rPr kumimoji="1" lang="ja-JP" altLang="en-US" sz="3200" dirty="0">
                <a:latin typeface="UD Digi Kyokasho N-R" panose="02020400000000000000" pitchFamily="17" charset="-128"/>
                <a:ea typeface="UD Digi Kyokasho N-R" panose="02020400000000000000" pitchFamily="17" charset="-128"/>
              </a:rPr>
              <a:t>調査票への記入方法</a:t>
            </a:r>
            <a:r>
              <a:rPr lang="ja-JP" altLang="en-US" sz="3200" dirty="0">
                <a:latin typeface="UD Digi Kyokasho N-R" panose="02020400000000000000" pitchFamily="17" charset="-128"/>
                <a:ea typeface="UD Digi Kyokasho N-R" panose="02020400000000000000" pitchFamily="17" charset="-128"/>
              </a:rPr>
              <a:t>３</a:t>
            </a:r>
            <a:r>
              <a:rPr kumimoji="1" lang="ja-JP" altLang="en-US" sz="3200" dirty="0">
                <a:latin typeface="UD Digi Kyokasho N-R" panose="02020400000000000000" pitchFamily="17" charset="-128"/>
                <a:ea typeface="UD Digi Kyokasho N-R" panose="02020400000000000000" pitchFamily="17" charset="-128"/>
              </a:rPr>
              <a:t>「管理会計</a:t>
            </a:r>
            <a:r>
              <a:rPr lang="ja-JP" altLang="en-US" sz="3200" dirty="0">
                <a:latin typeface="UD Digi Kyokasho N-R" panose="02020400000000000000" pitchFamily="17" charset="-128"/>
                <a:ea typeface="UD Digi Kyokasho N-R" panose="02020400000000000000" pitchFamily="17" charset="-128"/>
              </a:rPr>
              <a:t>２</a:t>
            </a:r>
            <a:r>
              <a:rPr kumimoji="1" lang="ja-JP" altLang="en-US" sz="3200" dirty="0">
                <a:latin typeface="UD Digi Kyokasho N-R" panose="02020400000000000000" pitchFamily="17" charset="-128"/>
                <a:ea typeface="UD Digi Kyokasho N-R" panose="02020400000000000000" pitchFamily="17" charset="-128"/>
              </a:rPr>
              <a:t>」</a:t>
            </a:r>
          </a:p>
        </p:txBody>
      </p:sp>
      <p:sp>
        <p:nvSpPr>
          <p:cNvPr id="8" name="コンテンツ プレースホルダー 7">
            <a:extLst>
              <a:ext uri="{FF2B5EF4-FFF2-40B4-BE49-F238E27FC236}">
                <a16:creationId xmlns:a16="http://schemas.microsoft.com/office/drawing/2014/main" id="{E96D0D4F-ACB9-8D9D-AE1A-1C21B5BD2971}"/>
              </a:ext>
            </a:extLst>
          </p:cNvPr>
          <p:cNvSpPr>
            <a:spLocks noGrp="1"/>
          </p:cNvSpPr>
          <p:nvPr>
            <p:ph idx="1"/>
          </p:nvPr>
        </p:nvSpPr>
        <p:spPr>
          <a:xfrm>
            <a:off x="511185" y="1325563"/>
            <a:ext cx="8239116" cy="4910136"/>
          </a:xfrm>
        </p:spPr>
        <p:txBody>
          <a:bodyPr>
            <a:normAutofit/>
          </a:bodyPr>
          <a:lstStyle/>
          <a:p>
            <a:r>
              <a:rPr lang="en-US" altLang="ja-JP" sz="2000" dirty="0">
                <a:latin typeface="UD Digi Kyokasho N-R" panose="02020400000000000000" pitchFamily="17" charset="-128"/>
                <a:ea typeface="UD Digi Kyokasho N-R" panose="02020400000000000000" pitchFamily="17" charset="-128"/>
              </a:rPr>
              <a:t>Q1-1D. </a:t>
            </a:r>
            <a:r>
              <a:rPr lang="ja-JP" altLang="en-US" sz="2000" dirty="0">
                <a:latin typeface="UD Digi Kyokasho N-R" panose="02020400000000000000" pitchFamily="17" charset="-128"/>
                <a:ea typeface="UD Digi Kyokasho N-R" panose="02020400000000000000" pitchFamily="17" charset="-128"/>
              </a:rPr>
              <a:t>「当該企業では以下の管理会計システムを採用していますか？」</a:t>
            </a:r>
            <a:endParaRPr lang="en-US" altLang="ja-JP" sz="2000" dirty="0">
              <a:latin typeface="UD Digi Kyokasho N-R" panose="02020400000000000000" pitchFamily="17" charset="-128"/>
              <a:ea typeface="UD Digi Kyokasho N-R" panose="02020400000000000000" pitchFamily="17" charset="-128"/>
            </a:endParaRPr>
          </a:p>
          <a:p>
            <a:pPr lvl="1"/>
            <a:r>
              <a:rPr lang="ja-JP" altLang="en-US" sz="1800" dirty="0">
                <a:latin typeface="UD Digi Kyokasho N-R" panose="02020400000000000000" pitchFamily="17" charset="-128"/>
                <a:ea typeface="UD Digi Kyokasho N-R" panose="02020400000000000000" pitchFamily="17" charset="-128"/>
              </a:rPr>
              <a:t>会社内の導入レベルに応じた回答をお願いします。</a:t>
            </a:r>
            <a:endParaRPr lang="en-US" altLang="ja-JP" sz="1800" dirty="0">
              <a:latin typeface="UD Digi Kyokasho N-R" panose="02020400000000000000" pitchFamily="17" charset="-128"/>
              <a:ea typeface="UD Digi Kyokasho N-R" panose="02020400000000000000" pitchFamily="17" charset="-128"/>
            </a:endParaRPr>
          </a:p>
          <a:p>
            <a:pPr lvl="1"/>
            <a:r>
              <a:rPr lang="ja-JP" altLang="en-US" sz="1800" dirty="0">
                <a:latin typeface="UD Digi Kyokasho N-R" panose="02020400000000000000" pitchFamily="17" charset="-128"/>
                <a:ea typeface="UD Digi Kyokasho N-R" panose="02020400000000000000" pitchFamily="17" charset="-128"/>
              </a:rPr>
              <a:t>会社全体で導入している場合は３、一部の部門・部署が導入している場合は２、導入していない場合は１、わからない場合は０で回答ください。</a:t>
            </a:r>
            <a:endParaRPr lang="en-US" altLang="ja-JP" sz="1800" dirty="0">
              <a:latin typeface="UD Digi Kyokasho N-R" panose="02020400000000000000" pitchFamily="17" charset="-128"/>
              <a:ea typeface="UD Digi Kyokasho N-R" panose="02020400000000000000" pitchFamily="17" charset="-128"/>
            </a:endParaRPr>
          </a:p>
          <a:p>
            <a:pPr lvl="1"/>
            <a:r>
              <a:rPr lang="ja-JP" altLang="en-US" sz="1800" dirty="0">
                <a:latin typeface="UD Digi Kyokasho N-R" panose="02020400000000000000" pitchFamily="17" charset="-128"/>
                <a:ea typeface="UD Digi Kyokasho N-R" panose="02020400000000000000" pitchFamily="17" charset="-128"/>
              </a:rPr>
              <a:t>以下の各管理会計システムの説明がわからない場合には、必ず</a:t>
            </a:r>
            <a:r>
              <a:rPr lang="ja-JP" altLang="en-US" sz="1800" b="1" u="sng" dirty="0">
                <a:latin typeface="UD Digi Kyokasho N-R" panose="02020400000000000000" pitchFamily="17" charset="-128"/>
                <a:ea typeface="UD Digi Kyokasho N-R" panose="02020400000000000000" pitchFamily="17" charset="-128"/>
              </a:rPr>
              <a:t>別紙</a:t>
            </a:r>
            <a:r>
              <a:rPr lang="ja-JP" altLang="en-US" sz="1800" dirty="0">
                <a:latin typeface="UD Digi Kyokasho N-R" panose="02020400000000000000" pitchFamily="17" charset="-128"/>
                <a:ea typeface="UD Digi Kyokasho N-R" panose="02020400000000000000" pitchFamily="17" charset="-128"/>
              </a:rPr>
              <a:t>をご確認ください。</a:t>
            </a:r>
            <a:endParaRPr lang="en-US" altLang="ja-JP" sz="1800" dirty="0">
              <a:latin typeface="UD Digi Kyokasho N-R" panose="02020400000000000000" pitchFamily="17" charset="-128"/>
              <a:ea typeface="UD Digi Kyokasho N-R" panose="02020400000000000000" pitchFamily="17" charset="-128"/>
            </a:endParaRPr>
          </a:p>
          <a:p>
            <a:pPr lvl="2"/>
            <a:r>
              <a:rPr lang="ja-JP" altLang="en-US" sz="1600" dirty="0">
                <a:latin typeface="UD Digi Kyokasho N-R" panose="02020400000000000000" pitchFamily="17" charset="-128"/>
                <a:ea typeface="UD Digi Kyokasho N-R" panose="02020400000000000000" pitchFamily="17" charset="-128"/>
              </a:rPr>
              <a:t>標準原価計算</a:t>
            </a:r>
          </a:p>
          <a:p>
            <a:pPr lvl="2"/>
            <a:r>
              <a:rPr lang="ja-JP" altLang="en-US" sz="1600" dirty="0">
                <a:latin typeface="UD Digi Kyokasho N-R" panose="02020400000000000000" pitchFamily="17" charset="-128"/>
                <a:ea typeface="UD Digi Kyokasho N-R" panose="02020400000000000000" pitchFamily="17" charset="-128"/>
              </a:rPr>
              <a:t>直接原価計算（損益分岐点分析を含む）</a:t>
            </a:r>
          </a:p>
          <a:p>
            <a:pPr lvl="2"/>
            <a:r>
              <a:rPr lang="en-US" altLang="ja-JP" sz="1600" dirty="0">
                <a:latin typeface="UD Digi Kyokasho N-R" panose="02020400000000000000" pitchFamily="17" charset="-128"/>
                <a:ea typeface="UD Digi Kyokasho N-R" panose="02020400000000000000" pitchFamily="17" charset="-128"/>
              </a:rPr>
              <a:t>ABC (</a:t>
            </a:r>
            <a:r>
              <a:rPr lang="ja-JP" altLang="en-US" sz="1600" dirty="0">
                <a:latin typeface="UD Digi Kyokasho N-R" panose="02020400000000000000" pitchFamily="17" charset="-128"/>
                <a:ea typeface="UD Digi Kyokasho N-R" panose="02020400000000000000" pitchFamily="17" charset="-128"/>
              </a:rPr>
              <a:t>活動基準原価計算</a:t>
            </a:r>
            <a:r>
              <a:rPr lang="en-US" altLang="ja-JP" sz="1600" dirty="0">
                <a:latin typeface="UD Digi Kyokasho N-R" panose="02020400000000000000" pitchFamily="17" charset="-128"/>
                <a:ea typeface="UD Digi Kyokasho N-R" panose="02020400000000000000" pitchFamily="17" charset="-128"/>
              </a:rPr>
              <a:t>)</a:t>
            </a:r>
            <a:r>
              <a:rPr lang="ja-JP" altLang="en-US" sz="1600" dirty="0">
                <a:latin typeface="UD Digi Kyokasho N-R" panose="02020400000000000000" pitchFamily="17" charset="-128"/>
                <a:ea typeface="UD Digi Kyokasho N-R" panose="02020400000000000000" pitchFamily="17" charset="-128"/>
              </a:rPr>
              <a:t>・</a:t>
            </a:r>
            <a:r>
              <a:rPr lang="en-US" altLang="ja-JP" sz="1600" dirty="0">
                <a:latin typeface="UD Digi Kyokasho N-R" panose="02020400000000000000" pitchFamily="17" charset="-128"/>
                <a:ea typeface="UD Digi Kyokasho N-R" panose="02020400000000000000" pitchFamily="17" charset="-128"/>
              </a:rPr>
              <a:t>TDABC (</a:t>
            </a:r>
            <a:r>
              <a:rPr lang="ja-JP" altLang="en-US" sz="1600" dirty="0">
                <a:latin typeface="UD Digi Kyokasho N-R" panose="02020400000000000000" pitchFamily="17" charset="-128"/>
                <a:ea typeface="UD Digi Kyokasho N-R" panose="02020400000000000000" pitchFamily="17" charset="-128"/>
              </a:rPr>
              <a:t>時間主導型活動基準原価計算</a:t>
            </a:r>
            <a:r>
              <a:rPr lang="en-US" altLang="ja-JP" sz="1600" dirty="0">
                <a:latin typeface="UD Digi Kyokasho N-R" panose="02020400000000000000" pitchFamily="17" charset="-128"/>
                <a:ea typeface="UD Digi Kyokasho N-R" panose="02020400000000000000" pitchFamily="17" charset="-128"/>
              </a:rPr>
              <a:t>)</a:t>
            </a:r>
          </a:p>
          <a:p>
            <a:pPr lvl="2"/>
            <a:r>
              <a:rPr lang="en-US" altLang="ja-JP" sz="1600" dirty="0">
                <a:latin typeface="UD Digi Kyokasho N-R" panose="02020400000000000000" pitchFamily="17" charset="-128"/>
                <a:ea typeface="UD Digi Kyokasho N-R" panose="02020400000000000000" pitchFamily="17" charset="-128"/>
              </a:rPr>
              <a:t>BSC</a:t>
            </a:r>
            <a:r>
              <a:rPr lang="ja-JP" altLang="en-US" sz="1600" dirty="0">
                <a:latin typeface="UD Digi Kyokasho N-R" panose="02020400000000000000" pitchFamily="17" charset="-128"/>
                <a:ea typeface="UD Digi Kyokasho N-R" panose="02020400000000000000" pitchFamily="17" charset="-128"/>
              </a:rPr>
              <a:t>（バランスト・スコアカード）</a:t>
            </a:r>
          </a:p>
          <a:p>
            <a:pPr lvl="2"/>
            <a:r>
              <a:rPr lang="ja-JP" altLang="en-US" sz="1600" dirty="0">
                <a:latin typeface="UD Digi Kyokasho N-R" panose="02020400000000000000" pitchFamily="17" charset="-128"/>
                <a:ea typeface="UD Digi Kyokasho N-R" panose="02020400000000000000" pitchFamily="17" charset="-128"/>
              </a:rPr>
              <a:t>アメーバ経営・ミニプロフィットセンター</a:t>
            </a:r>
          </a:p>
          <a:p>
            <a:pPr lvl="2"/>
            <a:r>
              <a:rPr lang="en-US" altLang="ja-JP" sz="1600" dirty="0">
                <a:latin typeface="UD Digi Kyokasho N-R" panose="02020400000000000000" pitchFamily="17" charset="-128"/>
                <a:ea typeface="UD Digi Kyokasho N-R" panose="02020400000000000000" pitchFamily="17" charset="-128"/>
              </a:rPr>
              <a:t>MAS</a:t>
            </a:r>
            <a:r>
              <a:rPr lang="ja-JP" altLang="en-US" sz="1600" dirty="0">
                <a:latin typeface="UD Digi Kyokasho N-R" panose="02020400000000000000" pitchFamily="17" charset="-128"/>
                <a:ea typeface="UD Digi Kyokasho N-R" panose="02020400000000000000" pitchFamily="17" charset="-128"/>
              </a:rPr>
              <a:t>監査</a:t>
            </a:r>
          </a:p>
          <a:p>
            <a:endParaRPr lang="en-US" altLang="ja-JP" sz="2000" dirty="0">
              <a:latin typeface="UD Digi Kyokasho N-R" panose="02020400000000000000" pitchFamily="17" charset="-128"/>
              <a:ea typeface="UD Digi Kyokasho N-R" panose="02020400000000000000" pitchFamily="17" charset="-128"/>
            </a:endParaRPr>
          </a:p>
          <a:p>
            <a:endParaRPr lang="en-US" altLang="ja-JP" sz="2000"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4208646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96AD34-D4D1-865C-71F0-05D872CF8A98}"/>
            </a:ext>
          </a:extLst>
        </p:cNvPr>
        <p:cNvGrpSpPr/>
        <p:nvPr/>
      </p:nvGrpSpPr>
      <p:grpSpPr>
        <a:xfrm>
          <a:off x="0" y="0"/>
          <a:ext cx="0" cy="0"/>
          <a:chOff x="0" y="0"/>
          <a:chExt cx="0" cy="0"/>
        </a:xfrm>
      </p:grpSpPr>
      <p:sp>
        <p:nvSpPr>
          <p:cNvPr id="7" name="タイトル 6">
            <a:extLst>
              <a:ext uri="{FF2B5EF4-FFF2-40B4-BE49-F238E27FC236}">
                <a16:creationId xmlns:a16="http://schemas.microsoft.com/office/drawing/2014/main" id="{86CE9EF6-6EAC-417F-0877-A4455D76BF5F}"/>
              </a:ext>
            </a:extLst>
          </p:cNvPr>
          <p:cNvSpPr>
            <a:spLocks noGrp="1"/>
          </p:cNvSpPr>
          <p:nvPr>
            <p:ph type="title"/>
          </p:nvPr>
        </p:nvSpPr>
        <p:spPr>
          <a:xfrm>
            <a:off x="577850" y="0"/>
            <a:ext cx="7788585" cy="1325563"/>
          </a:xfrm>
        </p:spPr>
        <p:txBody>
          <a:bodyPr>
            <a:normAutofit/>
          </a:bodyPr>
          <a:lstStyle/>
          <a:p>
            <a:r>
              <a:rPr kumimoji="1" lang="ja-JP" altLang="en-US" sz="3200" dirty="0">
                <a:latin typeface="UD Digi Kyokasho N-R" panose="02020400000000000000" pitchFamily="17" charset="-128"/>
                <a:ea typeface="UD Digi Kyokasho N-R" panose="02020400000000000000" pitchFamily="17" charset="-128"/>
              </a:rPr>
              <a:t>調査票への記入方法</a:t>
            </a:r>
            <a:r>
              <a:rPr lang="ja-JP" altLang="en-US" sz="3200" dirty="0">
                <a:latin typeface="UD Digi Kyokasho N-R" panose="02020400000000000000" pitchFamily="17" charset="-128"/>
                <a:ea typeface="UD Digi Kyokasho N-R" panose="02020400000000000000" pitchFamily="17" charset="-128"/>
              </a:rPr>
              <a:t>４</a:t>
            </a:r>
            <a:br>
              <a:rPr kumimoji="1" lang="en-US" altLang="ja-JP" sz="3200" dirty="0">
                <a:latin typeface="UD Digi Kyokasho N-R" panose="02020400000000000000" pitchFamily="17" charset="-128"/>
                <a:ea typeface="UD Digi Kyokasho N-R" panose="02020400000000000000" pitchFamily="17" charset="-128"/>
              </a:rPr>
            </a:br>
            <a:r>
              <a:rPr kumimoji="1" lang="ja-JP" altLang="en-US" sz="3200" dirty="0">
                <a:latin typeface="UD Digi Kyokasho N-R" panose="02020400000000000000" pitchFamily="17" charset="-128"/>
                <a:ea typeface="UD Digi Kyokasho N-R" panose="02020400000000000000" pitchFamily="17" charset="-128"/>
              </a:rPr>
              <a:t>「会計事務所における関与」</a:t>
            </a:r>
          </a:p>
        </p:txBody>
      </p:sp>
      <p:sp>
        <p:nvSpPr>
          <p:cNvPr id="8" name="コンテンツ プレースホルダー 7">
            <a:extLst>
              <a:ext uri="{FF2B5EF4-FFF2-40B4-BE49-F238E27FC236}">
                <a16:creationId xmlns:a16="http://schemas.microsoft.com/office/drawing/2014/main" id="{B1DFAB03-12C0-DF00-0C15-311091FB2A82}"/>
              </a:ext>
            </a:extLst>
          </p:cNvPr>
          <p:cNvSpPr>
            <a:spLocks noGrp="1"/>
          </p:cNvSpPr>
          <p:nvPr>
            <p:ph idx="1"/>
          </p:nvPr>
        </p:nvSpPr>
        <p:spPr>
          <a:xfrm>
            <a:off x="511185" y="1325563"/>
            <a:ext cx="8239116" cy="4910136"/>
          </a:xfrm>
        </p:spPr>
        <p:txBody>
          <a:bodyPr>
            <a:normAutofit/>
          </a:bodyPr>
          <a:lstStyle/>
          <a:p>
            <a:r>
              <a:rPr lang="ja-JP" altLang="en-US" dirty="0">
                <a:latin typeface="UD Digi Kyokasho N-R" panose="02020400000000000000" pitchFamily="17" charset="-128"/>
                <a:ea typeface="UD Digi Kyokasho N-R" panose="02020400000000000000" pitchFamily="17" charset="-128"/>
              </a:rPr>
              <a:t>次に、会計事務所における当該企業への関与についてお答えください。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当該企業への会計事務所としての関与年数は、カテゴリの中から回答ください。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当該企業への回答者の関与年数も、カテゴリの中から回答ください。</a:t>
            </a:r>
            <a:endParaRPr lang="en-US" altLang="ja-JP" dirty="0">
              <a:latin typeface="UD Digi Kyokasho N-R" panose="02020400000000000000" pitchFamily="17" charset="-128"/>
              <a:ea typeface="UD Digi Kyokasho N-R" panose="02020400000000000000" pitchFamily="17" charset="-128"/>
            </a:endParaRPr>
          </a:p>
          <a:p>
            <a:pPr lvl="1"/>
            <a:r>
              <a:rPr lang="ja-JP" altLang="en-US" dirty="0">
                <a:latin typeface="UD Digi Kyokasho N-R" panose="02020400000000000000" pitchFamily="17" charset="-128"/>
                <a:ea typeface="UD Digi Kyokasho N-R" panose="02020400000000000000" pitchFamily="17" charset="-128"/>
              </a:rPr>
              <a:t>当該企業にサービスを提供しているかも回答ください。</a:t>
            </a:r>
            <a:endParaRPr lang="en-US" altLang="ja-JP" dirty="0">
              <a:latin typeface="UD Digi Kyokasho N-R" panose="02020400000000000000" pitchFamily="17" charset="-128"/>
              <a:ea typeface="UD Digi Kyokasho N-R" panose="02020400000000000000" pitchFamily="17" charset="-128"/>
            </a:endParaRPr>
          </a:p>
          <a:p>
            <a:pPr lvl="1"/>
            <a:endParaRPr lang="en-US" altLang="ja-JP" dirty="0">
              <a:latin typeface="UD Digi Kyokasho N-R" panose="02020400000000000000" pitchFamily="17" charset="-128"/>
              <a:ea typeface="UD Digi Kyokasho N-R" panose="02020400000000000000" pitchFamily="17" charset="-128"/>
            </a:endParaRPr>
          </a:p>
        </p:txBody>
      </p:sp>
    </p:spTree>
    <p:extLst>
      <p:ext uri="{BB962C8B-B14F-4D97-AF65-F5344CB8AC3E}">
        <p14:creationId xmlns:p14="http://schemas.microsoft.com/office/powerpoint/2010/main" val="35961592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游ゴシック">
      <a:majorFont>
        <a:latin typeface="游ゴシック Medium"/>
        <a:ea typeface="游ゴシック Medium"/>
        <a:cs typeface=""/>
      </a:majorFont>
      <a:minorFont>
        <a:latin typeface="游ゴシック Medium"/>
        <a:ea typeface="游ゴシック Medium"/>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90404_PPT_Template_Zengaku_4x3" id="{D057E6B7-48A5-4C38-9F8E-B7D91758D73E}" vid="{F0B65A21-7A01-4B63-8709-C5E7A4E10E5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京都大学全学　PPT_Template_Zengaku_4x3_v1</Template>
  <TotalTime>2622</TotalTime>
  <Words>1377</Words>
  <Application>Microsoft Office PowerPoint</Application>
  <PresentationFormat>画面に合わせる (4:3)</PresentationFormat>
  <Paragraphs>79</Paragraphs>
  <Slides>12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UD Digi Kyokasho N-R</vt:lpstr>
      <vt:lpstr>游ゴシック</vt:lpstr>
      <vt:lpstr>游ゴシック Medium</vt:lpstr>
      <vt:lpstr>Arial</vt:lpstr>
      <vt:lpstr>Office テーマ</vt:lpstr>
      <vt:lpstr>2025年 経営会計の経済的価値調査 説明資料</vt:lpstr>
      <vt:lpstr>経営会計の経済的価値調査とは</vt:lpstr>
      <vt:lpstr>調査票への記入の前に</vt:lpstr>
      <vt:lpstr>調査票の構成</vt:lpstr>
      <vt:lpstr>「回答者シート」の記入方法</vt:lpstr>
      <vt:lpstr>調査票（クライアント企業評価シート）への記入方法１「基本情報」</vt:lpstr>
      <vt:lpstr>調査票への記入方法２「管理会計１」</vt:lpstr>
      <vt:lpstr>調査票への記入方法３「管理会計２」</vt:lpstr>
      <vt:lpstr>調査票への記入方法４ 「会計事務所における関与」</vt:lpstr>
      <vt:lpstr>調査票への記入方法５ 「当該企業の経営目標」</vt:lpstr>
      <vt:lpstr>調査票への記入方法６ 「ガバナンス・会計/財務関係の役員」</vt:lpstr>
      <vt:lpstr>調査票への記入方法６ 「財務諸表の実績値」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テンプレート[全学用/4:3]</dc:title>
  <dc:creator>sawabe@nike.eonet.ne.jp</dc:creator>
  <cp:lastModifiedBy>Makoto Kuroki</cp:lastModifiedBy>
  <cp:revision>170</cp:revision>
  <cp:lastPrinted>2021-12-17T02:43:38Z</cp:lastPrinted>
  <dcterms:created xsi:type="dcterms:W3CDTF">2020-05-04T02:03:21Z</dcterms:created>
  <dcterms:modified xsi:type="dcterms:W3CDTF">2025-01-19T00:50:33Z</dcterms:modified>
</cp:coreProperties>
</file>